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oboto Slab"/>
      <p:regular r:id="rId17"/>
    </p:embeddedFont>
    <p:embeddedFont>
      <p:font typeface="Roboto Slab"/>
      <p:regular r:id="rId18"/>
    </p:embeddedFont>
    <p:embeddedFont>
      <p:font typeface="Roboto"/>
      <p:regular r:id="rId19"/>
    </p:embeddedFont>
    <p:embeddedFont>
      <p:font typeface="Roboto"/>
      <p:regular r:id="rId20"/>
    </p:embeddedFont>
    <p:embeddedFont>
      <p:font typeface="Roboto"/>
      <p:regular r:id="rId21"/>
    </p:embeddedFont>
    <p:embeddedFont>
      <p:font typeface="Robot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1120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Accuracy Metrics in Machine Learning: Types and Examples</a:t>
            </a:r>
            <a:endParaRPr lang="en-US" sz="4450" dirty="0"/>
          </a:p>
        </p:txBody>
      </p:sp>
      <p:sp>
        <p:nvSpPr>
          <p:cNvPr id="4" name="Text 1"/>
          <p:cNvSpPr/>
          <p:nvPr/>
        </p:nvSpPr>
        <p:spPr>
          <a:xfrm>
            <a:off x="793790" y="4477703"/>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This presentation explores essential evaluation metrics in machine learning. Understanding these metrics is crucial for effective model assessment. We will cover various types and their applications.</a:t>
            </a:r>
            <a:endParaRPr lang="en-US" sz="1750" dirty="0"/>
          </a:p>
        </p:txBody>
      </p:sp>
      <p:sp>
        <p:nvSpPr>
          <p:cNvPr id="5" name="Shape 2"/>
          <p:cNvSpPr/>
          <p:nvPr/>
        </p:nvSpPr>
        <p:spPr>
          <a:xfrm>
            <a:off x="793790" y="5838468"/>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5846088"/>
            <a:ext cx="347663" cy="347663"/>
          </a:xfrm>
          <a:prstGeom prst="rect">
            <a:avLst/>
          </a:prstGeom>
        </p:spPr>
      </p:pic>
      <p:sp>
        <p:nvSpPr>
          <p:cNvPr id="7" name="Text 3"/>
          <p:cNvSpPr/>
          <p:nvPr/>
        </p:nvSpPr>
        <p:spPr>
          <a:xfrm>
            <a:off x="1270040" y="5821561"/>
            <a:ext cx="2159675" cy="396835"/>
          </a:xfrm>
          <a:prstGeom prst="rect">
            <a:avLst/>
          </a:prstGeom>
          <a:noFill/>
          <a:ln/>
        </p:spPr>
        <p:txBody>
          <a:bodyPr wrap="none" lIns="0" tIns="0" rIns="0" bIns="0" rtlCol="0" anchor="t"/>
          <a:lstStyle/>
          <a:p>
            <a:pPr algn="l" indent="0" marL="0">
              <a:lnSpc>
                <a:spcPts val="3100"/>
              </a:lnSpc>
              <a:buNone/>
            </a:pPr>
            <a:r>
              <a:rPr lang="en-US" sz="2200" b="1" dirty="0">
                <a:solidFill>
                  <a:srgbClr val="15213F"/>
                </a:solidFill>
                <a:latin typeface="Roboto Bold" pitchFamily="34" charset="0"/>
                <a:ea typeface="Roboto Bold" pitchFamily="34" charset="-122"/>
                <a:cs typeface="Roboto Bold" pitchFamily="34" charset="-120"/>
              </a:rPr>
              <a:t>by abinash panta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2471" y="568643"/>
            <a:ext cx="7699058" cy="1289923"/>
          </a:xfrm>
          <a:prstGeom prst="rect">
            <a:avLst/>
          </a:prstGeom>
          <a:noFill/>
          <a:ln/>
        </p:spPr>
        <p:txBody>
          <a:bodyPr wrap="square" lIns="0" tIns="0" rIns="0" bIns="0" rtlCol="0" anchor="t"/>
          <a:lstStyle/>
          <a:p>
            <a:pPr algn="l" indent="0" marL="0">
              <a:lnSpc>
                <a:spcPts val="5050"/>
              </a:lnSpc>
              <a:buNone/>
            </a:pPr>
            <a:r>
              <a:rPr lang="en-US" sz="4050" dirty="0">
                <a:solidFill>
                  <a:srgbClr val="3257B8"/>
                </a:solidFill>
                <a:latin typeface="Roboto Slab" pitchFamily="34" charset="0"/>
                <a:ea typeface="Roboto Slab" pitchFamily="34" charset="-122"/>
                <a:cs typeface="Roboto Slab" pitchFamily="34" charset="-120"/>
              </a:rPr>
              <a:t>Conclusion: Choosing the Right Metric</a:t>
            </a:r>
            <a:endParaRPr lang="en-US" sz="4050" dirty="0"/>
          </a:p>
        </p:txBody>
      </p:sp>
      <p:sp>
        <p:nvSpPr>
          <p:cNvPr id="4" name="Shape 1"/>
          <p:cNvSpPr/>
          <p:nvPr/>
        </p:nvSpPr>
        <p:spPr>
          <a:xfrm>
            <a:off x="722471" y="2168128"/>
            <a:ext cx="154781" cy="1106805"/>
          </a:xfrm>
          <a:prstGeom prst="roundRect">
            <a:avLst>
              <a:gd name="adj" fmla="val 20005"/>
            </a:avLst>
          </a:prstGeom>
          <a:solidFill>
            <a:srgbClr val="E9ECF2"/>
          </a:solidFill>
          <a:ln/>
        </p:spPr>
      </p:sp>
      <p:sp>
        <p:nvSpPr>
          <p:cNvPr id="5" name="Text 2"/>
          <p:cNvSpPr/>
          <p:nvPr/>
        </p:nvSpPr>
        <p:spPr>
          <a:xfrm>
            <a:off x="1186815" y="2168128"/>
            <a:ext cx="2580323" cy="322421"/>
          </a:xfrm>
          <a:prstGeom prst="rect">
            <a:avLst/>
          </a:prstGeom>
          <a:noFill/>
          <a:ln/>
        </p:spPr>
        <p:txBody>
          <a:bodyPr wrap="none" lIns="0" tIns="0" rIns="0" bIns="0" rtlCol="0" anchor="t"/>
          <a:lstStyle/>
          <a:p>
            <a:pPr algn="l" indent="0" marL="0">
              <a:lnSpc>
                <a:spcPts val="2500"/>
              </a:lnSpc>
              <a:buNone/>
            </a:pPr>
            <a:r>
              <a:rPr lang="en-US" sz="2000" dirty="0">
                <a:solidFill>
                  <a:srgbClr val="15213F"/>
                </a:solidFill>
                <a:latin typeface="Roboto Slab" pitchFamily="34" charset="0"/>
                <a:ea typeface="Roboto Slab" pitchFamily="34" charset="-122"/>
                <a:cs typeface="Roboto Slab" pitchFamily="34" charset="-120"/>
              </a:rPr>
              <a:t>Context is Key</a:t>
            </a:r>
            <a:endParaRPr lang="en-US" sz="2000" dirty="0"/>
          </a:p>
        </p:txBody>
      </p:sp>
      <p:sp>
        <p:nvSpPr>
          <p:cNvPr id="6" name="Text 3"/>
          <p:cNvSpPr/>
          <p:nvPr/>
        </p:nvSpPr>
        <p:spPr>
          <a:xfrm>
            <a:off x="1186815" y="2614374"/>
            <a:ext cx="7234714" cy="660559"/>
          </a:xfrm>
          <a:prstGeom prst="rect">
            <a:avLst/>
          </a:prstGeom>
          <a:noFill/>
          <a:ln/>
        </p:spPr>
        <p:txBody>
          <a:bodyPr wrap="square" lIns="0" tIns="0" rIns="0" bIns="0" rtlCol="0" anchor="t"/>
          <a:lstStyle/>
          <a:p>
            <a:pPr algn="l" indent="0" marL="0">
              <a:lnSpc>
                <a:spcPts val="2600"/>
              </a:lnSpc>
              <a:buNone/>
            </a:pPr>
            <a:r>
              <a:rPr lang="en-US" sz="1600" dirty="0">
                <a:solidFill>
                  <a:srgbClr val="15213F"/>
                </a:solidFill>
                <a:latin typeface="Roboto" pitchFamily="34" charset="0"/>
                <a:ea typeface="Roboto" pitchFamily="34" charset="-122"/>
                <a:cs typeface="Roboto" pitchFamily="34" charset="-120"/>
              </a:rPr>
              <a:t>No single metric is universally best; it depends on the problem and business goals.</a:t>
            </a:r>
            <a:endParaRPr lang="en-US" sz="1600" dirty="0"/>
          </a:p>
        </p:txBody>
      </p:sp>
      <p:sp>
        <p:nvSpPr>
          <p:cNvPr id="7" name="Shape 4"/>
          <p:cNvSpPr/>
          <p:nvPr/>
        </p:nvSpPr>
        <p:spPr>
          <a:xfrm>
            <a:off x="1032034" y="3481268"/>
            <a:ext cx="154781" cy="1106805"/>
          </a:xfrm>
          <a:prstGeom prst="roundRect">
            <a:avLst>
              <a:gd name="adj" fmla="val 20005"/>
            </a:avLst>
          </a:prstGeom>
          <a:solidFill>
            <a:srgbClr val="E9ECF2"/>
          </a:solidFill>
          <a:ln/>
        </p:spPr>
      </p:sp>
      <p:sp>
        <p:nvSpPr>
          <p:cNvPr id="8" name="Text 5"/>
          <p:cNvSpPr/>
          <p:nvPr/>
        </p:nvSpPr>
        <p:spPr>
          <a:xfrm>
            <a:off x="1496378" y="3481268"/>
            <a:ext cx="2580323" cy="322421"/>
          </a:xfrm>
          <a:prstGeom prst="rect">
            <a:avLst/>
          </a:prstGeom>
          <a:noFill/>
          <a:ln/>
        </p:spPr>
        <p:txBody>
          <a:bodyPr wrap="none" lIns="0" tIns="0" rIns="0" bIns="0" rtlCol="0" anchor="t"/>
          <a:lstStyle/>
          <a:p>
            <a:pPr algn="l" indent="0" marL="0">
              <a:lnSpc>
                <a:spcPts val="2500"/>
              </a:lnSpc>
              <a:buNone/>
            </a:pPr>
            <a:r>
              <a:rPr lang="en-US" sz="2000" dirty="0">
                <a:solidFill>
                  <a:srgbClr val="15213F"/>
                </a:solidFill>
                <a:latin typeface="Roboto Slab" pitchFamily="34" charset="0"/>
                <a:ea typeface="Roboto Slab" pitchFamily="34" charset="-122"/>
                <a:cs typeface="Roboto Slab" pitchFamily="34" charset="-120"/>
              </a:rPr>
              <a:t>Holistic View</a:t>
            </a:r>
            <a:endParaRPr lang="en-US" sz="2000" dirty="0"/>
          </a:p>
        </p:txBody>
      </p:sp>
      <p:sp>
        <p:nvSpPr>
          <p:cNvPr id="9" name="Text 6"/>
          <p:cNvSpPr/>
          <p:nvPr/>
        </p:nvSpPr>
        <p:spPr>
          <a:xfrm>
            <a:off x="1496378" y="3927515"/>
            <a:ext cx="6925151" cy="660559"/>
          </a:xfrm>
          <a:prstGeom prst="rect">
            <a:avLst/>
          </a:prstGeom>
          <a:noFill/>
          <a:ln/>
        </p:spPr>
        <p:txBody>
          <a:bodyPr wrap="square" lIns="0" tIns="0" rIns="0" bIns="0" rtlCol="0" anchor="t"/>
          <a:lstStyle/>
          <a:p>
            <a:pPr algn="l" indent="0" marL="0">
              <a:lnSpc>
                <a:spcPts val="2600"/>
              </a:lnSpc>
              <a:buNone/>
            </a:pPr>
            <a:r>
              <a:rPr lang="en-US" sz="1600" dirty="0">
                <a:solidFill>
                  <a:srgbClr val="15213F"/>
                </a:solidFill>
                <a:latin typeface="Roboto" pitchFamily="34" charset="0"/>
                <a:ea typeface="Roboto" pitchFamily="34" charset="-122"/>
                <a:cs typeface="Roboto" pitchFamily="34" charset="-120"/>
              </a:rPr>
              <a:t>Combine multiple metrics for a complete understanding of model performance.</a:t>
            </a:r>
            <a:endParaRPr lang="en-US" sz="1600" dirty="0"/>
          </a:p>
        </p:txBody>
      </p:sp>
      <p:sp>
        <p:nvSpPr>
          <p:cNvPr id="10" name="Shape 7"/>
          <p:cNvSpPr/>
          <p:nvPr/>
        </p:nvSpPr>
        <p:spPr>
          <a:xfrm>
            <a:off x="1341715" y="4794409"/>
            <a:ext cx="154781" cy="1106805"/>
          </a:xfrm>
          <a:prstGeom prst="roundRect">
            <a:avLst>
              <a:gd name="adj" fmla="val 20005"/>
            </a:avLst>
          </a:prstGeom>
          <a:solidFill>
            <a:srgbClr val="E9ECF2"/>
          </a:solidFill>
          <a:ln/>
        </p:spPr>
      </p:sp>
      <p:sp>
        <p:nvSpPr>
          <p:cNvPr id="11" name="Text 8"/>
          <p:cNvSpPr/>
          <p:nvPr/>
        </p:nvSpPr>
        <p:spPr>
          <a:xfrm>
            <a:off x="1806059" y="4794409"/>
            <a:ext cx="2580323" cy="322421"/>
          </a:xfrm>
          <a:prstGeom prst="rect">
            <a:avLst/>
          </a:prstGeom>
          <a:noFill/>
          <a:ln/>
        </p:spPr>
        <p:txBody>
          <a:bodyPr wrap="none" lIns="0" tIns="0" rIns="0" bIns="0" rtlCol="0" anchor="t"/>
          <a:lstStyle/>
          <a:p>
            <a:pPr algn="l" indent="0" marL="0">
              <a:lnSpc>
                <a:spcPts val="2500"/>
              </a:lnSpc>
              <a:buNone/>
            </a:pPr>
            <a:r>
              <a:rPr lang="en-US" sz="2000" dirty="0">
                <a:solidFill>
                  <a:srgbClr val="15213F"/>
                </a:solidFill>
                <a:latin typeface="Roboto Slab" pitchFamily="34" charset="0"/>
                <a:ea typeface="Roboto Slab" pitchFamily="34" charset="-122"/>
                <a:cs typeface="Roboto Slab" pitchFamily="34" charset="-120"/>
              </a:rPr>
              <a:t>Align Goals</a:t>
            </a:r>
            <a:endParaRPr lang="en-US" sz="2000" dirty="0"/>
          </a:p>
        </p:txBody>
      </p:sp>
      <p:sp>
        <p:nvSpPr>
          <p:cNvPr id="12" name="Text 9"/>
          <p:cNvSpPr/>
          <p:nvPr/>
        </p:nvSpPr>
        <p:spPr>
          <a:xfrm>
            <a:off x="1806059" y="5240655"/>
            <a:ext cx="6615470" cy="660559"/>
          </a:xfrm>
          <a:prstGeom prst="rect">
            <a:avLst/>
          </a:prstGeom>
          <a:noFill/>
          <a:ln/>
        </p:spPr>
        <p:txBody>
          <a:bodyPr wrap="square" lIns="0" tIns="0" rIns="0" bIns="0" rtlCol="0" anchor="t"/>
          <a:lstStyle/>
          <a:p>
            <a:pPr algn="l" indent="0" marL="0">
              <a:lnSpc>
                <a:spcPts val="2600"/>
              </a:lnSpc>
              <a:buNone/>
            </a:pPr>
            <a:r>
              <a:rPr lang="en-US" sz="1600" dirty="0">
                <a:solidFill>
                  <a:srgbClr val="15213F"/>
                </a:solidFill>
                <a:latin typeface="Roboto" pitchFamily="34" charset="0"/>
                <a:ea typeface="Roboto" pitchFamily="34" charset="-122"/>
                <a:cs typeface="Roboto" pitchFamily="34" charset="-120"/>
              </a:rPr>
              <a:t>Ensure metric choice aligns with project objectives and class balance considerations.</a:t>
            </a:r>
            <a:endParaRPr lang="en-US" sz="1600" dirty="0"/>
          </a:p>
        </p:txBody>
      </p:sp>
      <p:sp>
        <p:nvSpPr>
          <p:cNvPr id="13" name="Text 10"/>
          <p:cNvSpPr/>
          <p:nvPr/>
        </p:nvSpPr>
        <p:spPr>
          <a:xfrm>
            <a:off x="722471" y="6339721"/>
            <a:ext cx="7699058" cy="1321118"/>
          </a:xfrm>
          <a:prstGeom prst="rect">
            <a:avLst/>
          </a:prstGeom>
          <a:noFill/>
          <a:ln/>
        </p:spPr>
        <p:txBody>
          <a:bodyPr wrap="square" lIns="0" tIns="0" rIns="0" bIns="0" rtlCol="0" anchor="t"/>
          <a:lstStyle/>
          <a:p>
            <a:pPr algn="l" indent="0" marL="0">
              <a:lnSpc>
                <a:spcPts val="2600"/>
              </a:lnSpc>
              <a:buNone/>
            </a:pPr>
            <a:r>
              <a:rPr lang="en-US" sz="1600" dirty="0">
                <a:solidFill>
                  <a:srgbClr val="15213F"/>
                </a:solidFill>
                <a:latin typeface="Roboto" pitchFamily="34" charset="0"/>
                <a:ea typeface="Roboto" pitchFamily="34" charset="-122"/>
                <a:cs typeface="Roboto" pitchFamily="34" charset="-120"/>
              </a:rPr>
              <a:t>The selection of the right metric is highly dependent on the specific problem and its business context. It's crucial to combine various metrics to gain a comprehensive understanding of model performance. Ultimately, your metric choice must align with your project goals and the balance of your dataset's classes.</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97437"/>
            <a:ext cx="6451640"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Why Do Metrics Matter?</a:t>
            </a:r>
            <a:endParaRPr lang="en-US" sz="4450" dirty="0"/>
          </a:p>
        </p:txBody>
      </p:sp>
      <p:sp>
        <p:nvSpPr>
          <p:cNvPr id="4" name="Shape 1"/>
          <p:cNvSpPr/>
          <p:nvPr/>
        </p:nvSpPr>
        <p:spPr>
          <a:xfrm>
            <a:off x="793790" y="2446377"/>
            <a:ext cx="510302" cy="510302"/>
          </a:xfrm>
          <a:prstGeom prst="roundRect">
            <a:avLst>
              <a:gd name="adj" fmla="val 6667"/>
            </a:avLst>
          </a:prstGeom>
          <a:solidFill>
            <a:srgbClr val="E9ECF2"/>
          </a:solidFill>
          <a:ln/>
        </p:spPr>
      </p:sp>
      <p:pic>
        <p:nvPicPr>
          <p:cNvPr id="5" name="Image 1" descr="preencoded.png">    </p:cNvPr>
          <p:cNvPicPr>
            <a:picLocks noChangeAspect="1"/>
          </p:cNvPicPr>
          <p:nvPr/>
        </p:nvPicPr>
        <p:blipFill>
          <a:blip r:embed="rId2"/>
          <a:stretch>
            <a:fillRect/>
          </a:stretch>
        </p:blipFill>
        <p:spPr>
          <a:xfrm>
            <a:off x="878860" y="2488883"/>
            <a:ext cx="340162" cy="425291"/>
          </a:xfrm>
          <a:prstGeom prst="rect">
            <a:avLst/>
          </a:prstGeom>
        </p:spPr>
      </p:pic>
      <p:sp>
        <p:nvSpPr>
          <p:cNvPr id="6" name="Text 2"/>
          <p:cNvSpPr/>
          <p:nvPr/>
        </p:nvSpPr>
        <p:spPr>
          <a:xfrm>
            <a:off x="1530906" y="25242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Model Selection</a:t>
            </a:r>
            <a:endParaRPr lang="en-US" sz="2200" dirty="0"/>
          </a:p>
        </p:txBody>
      </p:sp>
      <p:sp>
        <p:nvSpPr>
          <p:cNvPr id="7" name="Text 3"/>
          <p:cNvSpPr/>
          <p:nvPr/>
        </p:nvSpPr>
        <p:spPr>
          <a:xfrm>
            <a:off x="1530906" y="3014663"/>
            <a:ext cx="2899410"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Metrics guide choosing the best model for a task.</a:t>
            </a:r>
            <a:endParaRPr lang="en-US" sz="1750" dirty="0"/>
          </a:p>
        </p:txBody>
      </p:sp>
      <p:sp>
        <p:nvSpPr>
          <p:cNvPr id="8" name="Shape 4"/>
          <p:cNvSpPr/>
          <p:nvPr/>
        </p:nvSpPr>
        <p:spPr>
          <a:xfrm>
            <a:off x="4713803" y="2446377"/>
            <a:ext cx="510302" cy="510302"/>
          </a:xfrm>
          <a:prstGeom prst="roundRect">
            <a:avLst>
              <a:gd name="adj" fmla="val 6667"/>
            </a:avLst>
          </a:prstGeom>
          <a:solidFill>
            <a:srgbClr val="E9ECF2"/>
          </a:solidFill>
          <a:ln/>
        </p:spPr>
      </p:sp>
      <p:pic>
        <p:nvPicPr>
          <p:cNvPr id="9" name="Image 2" descr="preencoded.png">    </p:cNvPr>
          <p:cNvPicPr>
            <a:picLocks noChangeAspect="1"/>
          </p:cNvPicPr>
          <p:nvPr/>
        </p:nvPicPr>
        <p:blipFill>
          <a:blip r:embed="rId3"/>
          <a:stretch>
            <a:fillRect/>
          </a:stretch>
        </p:blipFill>
        <p:spPr>
          <a:xfrm>
            <a:off x="4798874" y="2488883"/>
            <a:ext cx="340162" cy="425291"/>
          </a:xfrm>
          <a:prstGeom prst="rect">
            <a:avLst/>
          </a:prstGeom>
        </p:spPr>
      </p:pic>
      <p:sp>
        <p:nvSpPr>
          <p:cNvPr id="10" name="Text 5"/>
          <p:cNvSpPr/>
          <p:nvPr/>
        </p:nvSpPr>
        <p:spPr>
          <a:xfrm>
            <a:off x="5450919" y="25242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Performance Insight</a:t>
            </a:r>
            <a:endParaRPr lang="en-US" sz="2200" dirty="0"/>
          </a:p>
        </p:txBody>
      </p:sp>
      <p:sp>
        <p:nvSpPr>
          <p:cNvPr id="11" name="Text 6"/>
          <p:cNvSpPr/>
          <p:nvPr/>
        </p:nvSpPr>
        <p:spPr>
          <a:xfrm>
            <a:off x="5450919" y="3014663"/>
            <a:ext cx="2899410"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They reveal how well a model is actually performing.</a:t>
            </a:r>
            <a:endParaRPr lang="en-US" sz="1750" dirty="0"/>
          </a:p>
        </p:txBody>
      </p:sp>
      <p:sp>
        <p:nvSpPr>
          <p:cNvPr id="12" name="Shape 7"/>
          <p:cNvSpPr/>
          <p:nvPr/>
        </p:nvSpPr>
        <p:spPr>
          <a:xfrm>
            <a:off x="793790" y="4556998"/>
            <a:ext cx="510302" cy="510302"/>
          </a:xfrm>
          <a:prstGeom prst="roundRect">
            <a:avLst>
              <a:gd name="adj" fmla="val 6667"/>
            </a:avLst>
          </a:prstGeom>
          <a:solidFill>
            <a:srgbClr val="E9ECF2"/>
          </a:solidFill>
          <a:ln/>
        </p:spPr>
      </p:sp>
      <p:pic>
        <p:nvPicPr>
          <p:cNvPr id="13" name="Image 3" descr="preencoded.png">    </p:cNvPr>
          <p:cNvPicPr>
            <a:picLocks noChangeAspect="1"/>
          </p:cNvPicPr>
          <p:nvPr/>
        </p:nvPicPr>
        <p:blipFill>
          <a:blip r:embed="rId4"/>
          <a:stretch>
            <a:fillRect/>
          </a:stretch>
        </p:blipFill>
        <p:spPr>
          <a:xfrm>
            <a:off x="878860" y="4599503"/>
            <a:ext cx="340162" cy="425291"/>
          </a:xfrm>
          <a:prstGeom prst="rect">
            <a:avLst/>
          </a:prstGeom>
        </p:spPr>
      </p:pic>
      <p:sp>
        <p:nvSpPr>
          <p:cNvPr id="14" name="Text 8"/>
          <p:cNvSpPr/>
          <p:nvPr/>
        </p:nvSpPr>
        <p:spPr>
          <a:xfrm>
            <a:off x="1530906" y="46348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Task Alignment</a:t>
            </a:r>
            <a:endParaRPr lang="en-US" sz="2200" dirty="0"/>
          </a:p>
        </p:txBody>
      </p:sp>
      <p:sp>
        <p:nvSpPr>
          <p:cNvPr id="15" name="Text 9"/>
          <p:cNvSpPr/>
          <p:nvPr/>
        </p:nvSpPr>
        <p:spPr>
          <a:xfrm>
            <a:off x="1530906" y="5125283"/>
            <a:ext cx="6819305"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Different metrics suit classification vs. regression tasks.</a:t>
            </a:r>
            <a:endParaRPr lang="en-US" sz="1750" dirty="0"/>
          </a:p>
        </p:txBody>
      </p:sp>
      <p:sp>
        <p:nvSpPr>
          <p:cNvPr id="16" name="Text 10"/>
          <p:cNvSpPr/>
          <p:nvPr/>
        </p:nvSpPr>
        <p:spPr>
          <a:xfrm>
            <a:off x="793790" y="574333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Metrics are vital for both selecting and continuously improving machine learning models. The choice of metric depends heavily on the specific machine learning task.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682109"/>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Confusion Matrix: Foundation for Classification Metrics</a:t>
            </a:r>
            <a:endParaRPr lang="en-US" sz="4450" dirty="0"/>
          </a:p>
        </p:txBody>
      </p:sp>
      <p:sp>
        <p:nvSpPr>
          <p:cNvPr id="4" name="Shape 1"/>
          <p:cNvSpPr/>
          <p:nvPr/>
        </p:nvSpPr>
        <p:spPr>
          <a:xfrm>
            <a:off x="6280190" y="3148608"/>
            <a:ext cx="7556421" cy="2692003"/>
          </a:xfrm>
          <a:prstGeom prst="roundRect">
            <a:avLst>
              <a:gd name="adj" fmla="val 1264"/>
            </a:avLst>
          </a:prstGeom>
          <a:noFill/>
          <a:ln w="7620">
            <a:solidFill>
              <a:srgbClr val="000000">
                <a:alpha val="8000"/>
              </a:srgbClr>
            </a:solidFill>
            <a:prstDash val="solid"/>
          </a:ln>
        </p:spPr>
      </p:sp>
      <p:sp>
        <p:nvSpPr>
          <p:cNvPr id="5" name="Shape 2"/>
          <p:cNvSpPr/>
          <p:nvPr/>
        </p:nvSpPr>
        <p:spPr>
          <a:xfrm>
            <a:off x="6287810" y="3156228"/>
            <a:ext cx="7540347" cy="1013222"/>
          </a:xfrm>
          <a:prstGeom prst="rect">
            <a:avLst/>
          </a:prstGeom>
          <a:solidFill>
            <a:srgbClr val="FFFFFF">
              <a:alpha val="4000"/>
            </a:srgbClr>
          </a:solidFill>
          <a:ln/>
        </p:spPr>
      </p:sp>
      <p:sp>
        <p:nvSpPr>
          <p:cNvPr id="6" name="Text 3"/>
          <p:cNvSpPr/>
          <p:nvPr/>
        </p:nvSpPr>
        <p:spPr>
          <a:xfrm>
            <a:off x="6515457" y="3299936"/>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Actual Spam (20)</a:t>
            </a:r>
            <a:endParaRPr lang="en-US" sz="1750" dirty="0"/>
          </a:p>
        </p:txBody>
      </p:sp>
      <p:sp>
        <p:nvSpPr>
          <p:cNvPr id="7" name="Text 4"/>
          <p:cNvSpPr/>
          <p:nvPr/>
        </p:nvSpPr>
        <p:spPr>
          <a:xfrm>
            <a:off x="9032438" y="3299936"/>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Predicted Spam</a:t>
            </a:r>
            <a:endParaRPr lang="en-US" sz="1750" dirty="0"/>
          </a:p>
        </p:txBody>
      </p:sp>
      <p:sp>
        <p:nvSpPr>
          <p:cNvPr id="8" name="Text 5"/>
          <p:cNvSpPr/>
          <p:nvPr/>
        </p:nvSpPr>
        <p:spPr>
          <a:xfrm>
            <a:off x="11545610" y="3299936"/>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Predicted Non-Spam</a:t>
            </a:r>
            <a:endParaRPr lang="en-US" sz="1750" dirty="0"/>
          </a:p>
        </p:txBody>
      </p:sp>
      <p:sp>
        <p:nvSpPr>
          <p:cNvPr id="9" name="Shape 6"/>
          <p:cNvSpPr/>
          <p:nvPr/>
        </p:nvSpPr>
        <p:spPr>
          <a:xfrm>
            <a:off x="6287810" y="4169450"/>
            <a:ext cx="7540347" cy="650319"/>
          </a:xfrm>
          <a:prstGeom prst="rect">
            <a:avLst/>
          </a:prstGeom>
          <a:solidFill>
            <a:srgbClr val="000000">
              <a:alpha val="4000"/>
            </a:srgbClr>
          </a:solidFill>
          <a:ln/>
        </p:spPr>
      </p:sp>
      <p:sp>
        <p:nvSpPr>
          <p:cNvPr id="10" name="Text 7"/>
          <p:cNvSpPr/>
          <p:nvPr/>
        </p:nvSpPr>
        <p:spPr>
          <a:xfrm>
            <a:off x="6515457" y="431315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True Positive (TP)</a:t>
            </a:r>
            <a:endParaRPr lang="en-US" sz="1750" dirty="0"/>
          </a:p>
        </p:txBody>
      </p:sp>
      <p:sp>
        <p:nvSpPr>
          <p:cNvPr id="11" name="Text 8"/>
          <p:cNvSpPr/>
          <p:nvPr/>
        </p:nvSpPr>
        <p:spPr>
          <a:xfrm>
            <a:off x="9032438" y="4313158"/>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15 (correctly spam)</a:t>
            </a:r>
            <a:endParaRPr lang="en-US" sz="1750" dirty="0"/>
          </a:p>
        </p:txBody>
      </p:sp>
      <p:sp>
        <p:nvSpPr>
          <p:cNvPr id="12" name="Text 9"/>
          <p:cNvSpPr/>
          <p:nvPr/>
        </p:nvSpPr>
        <p:spPr>
          <a:xfrm>
            <a:off x="11545610" y="4313158"/>
            <a:ext cx="205573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5 (missed spam)</a:t>
            </a:r>
            <a:endParaRPr lang="en-US" sz="1750" dirty="0"/>
          </a:p>
        </p:txBody>
      </p:sp>
      <p:sp>
        <p:nvSpPr>
          <p:cNvPr id="13" name="Shape 10"/>
          <p:cNvSpPr/>
          <p:nvPr/>
        </p:nvSpPr>
        <p:spPr>
          <a:xfrm>
            <a:off x="6287810" y="4819769"/>
            <a:ext cx="7540347" cy="1013222"/>
          </a:xfrm>
          <a:prstGeom prst="rect">
            <a:avLst/>
          </a:prstGeom>
          <a:solidFill>
            <a:srgbClr val="FFFFFF">
              <a:alpha val="4000"/>
            </a:srgbClr>
          </a:solidFill>
          <a:ln/>
        </p:spPr>
      </p:sp>
      <p:sp>
        <p:nvSpPr>
          <p:cNvPr id="14" name="Text 11"/>
          <p:cNvSpPr/>
          <p:nvPr/>
        </p:nvSpPr>
        <p:spPr>
          <a:xfrm>
            <a:off x="6515457" y="4963478"/>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Actual Non-Spam (80)</a:t>
            </a:r>
            <a:endParaRPr lang="en-US" sz="1750" dirty="0"/>
          </a:p>
        </p:txBody>
      </p:sp>
      <p:sp>
        <p:nvSpPr>
          <p:cNvPr id="15" name="Text 12"/>
          <p:cNvSpPr/>
          <p:nvPr/>
        </p:nvSpPr>
        <p:spPr>
          <a:xfrm>
            <a:off x="9032438" y="4963478"/>
            <a:ext cx="2051923"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5 (false alarm)</a:t>
            </a:r>
            <a:endParaRPr lang="en-US" sz="1750" dirty="0"/>
          </a:p>
        </p:txBody>
      </p:sp>
      <p:sp>
        <p:nvSpPr>
          <p:cNvPr id="16" name="Text 13"/>
          <p:cNvSpPr/>
          <p:nvPr/>
        </p:nvSpPr>
        <p:spPr>
          <a:xfrm>
            <a:off x="11545610" y="4963478"/>
            <a:ext cx="2055733"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75 (correctly non-spam)</a:t>
            </a:r>
            <a:endParaRPr lang="en-US" sz="1750" dirty="0"/>
          </a:p>
        </p:txBody>
      </p:sp>
      <p:sp>
        <p:nvSpPr>
          <p:cNvPr id="17" name="Text 14"/>
          <p:cNvSpPr/>
          <p:nvPr/>
        </p:nvSpPr>
        <p:spPr>
          <a:xfrm>
            <a:off x="6280190" y="6095762"/>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A 2x2 table, the confusion matrix, is fundamental for binary classification. It organizes predictions into True Positives, False Positives, True Negatives, and False Negatives. For example, consider 100 emails: 80 non-spam and 20 spam.</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195"/>
          </a:xfrm>
          <a:prstGeom prst="rect">
            <a:avLst/>
          </a:prstGeom>
        </p:spPr>
      </p:pic>
      <p:sp>
        <p:nvSpPr>
          <p:cNvPr id="3" name="Text 0"/>
          <p:cNvSpPr/>
          <p:nvPr/>
        </p:nvSpPr>
        <p:spPr>
          <a:xfrm>
            <a:off x="752713" y="591383"/>
            <a:ext cx="6934081" cy="672108"/>
          </a:xfrm>
          <a:prstGeom prst="rect">
            <a:avLst/>
          </a:prstGeom>
          <a:noFill/>
          <a:ln/>
        </p:spPr>
        <p:txBody>
          <a:bodyPr wrap="none" lIns="0" tIns="0" rIns="0" bIns="0" rtlCol="0" anchor="t"/>
          <a:lstStyle/>
          <a:p>
            <a:pPr algn="l" indent="0" marL="0">
              <a:lnSpc>
                <a:spcPts val="5250"/>
              </a:lnSpc>
              <a:buNone/>
            </a:pPr>
            <a:r>
              <a:rPr lang="en-US" sz="4200" dirty="0">
                <a:solidFill>
                  <a:srgbClr val="3257B8"/>
                </a:solidFill>
                <a:latin typeface="Roboto Slab" pitchFamily="34" charset="0"/>
                <a:ea typeface="Roboto Slab" pitchFamily="34" charset="-122"/>
                <a:cs typeface="Roboto Slab" pitchFamily="34" charset="-120"/>
              </a:rPr>
              <a:t>Accuracy: The Basic Metric</a:t>
            </a:r>
            <a:endParaRPr lang="en-US" sz="4200" dirty="0"/>
          </a:p>
        </p:txBody>
      </p:sp>
      <p:sp>
        <p:nvSpPr>
          <p:cNvPr id="4" name="Text 1"/>
          <p:cNvSpPr/>
          <p:nvPr/>
        </p:nvSpPr>
        <p:spPr>
          <a:xfrm>
            <a:off x="752713" y="1693545"/>
            <a:ext cx="3657957" cy="709732"/>
          </a:xfrm>
          <a:prstGeom prst="rect">
            <a:avLst/>
          </a:prstGeom>
          <a:noFill/>
          <a:ln/>
        </p:spPr>
        <p:txBody>
          <a:bodyPr wrap="none" lIns="0" tIns="0" rIns="0" bIns="0" rtlCol="0" anchor="t"/>
          <a:lstStyle/>
          <a:p>
            <a:pPr algn="ctr" indent="0" marL="0">
              <a:lnSpc>
                <a:spcPts val="5550"/>
              </a:lnSpc>
              <a:buNone/>
            </a:pPr>
            <a:r>
              <a:rPr lang="en-US" sz="5550" dirty="0">
                <a:solidFill>
                  <a:srgbClr val="15213F"/>
                </a:solidFill>
                <a:latin typeface="Roboto Slab" pitchFamily="34" charset="0"/>
                <a:ea typeface="Roboto Slab" pitchFamily="34" charset="-122"/>
                <a:cs typeface="Roboto Slab" pitchFamily="34" charset="-120"/>
              </a:rPr>
              <a:t>85%</a:t>
            </a:r>
            <a:endParaRPr lang="en-US" sz="5550" dirty="0"/>
          </a:p>
        </p:txBody>
      </p:sp>
      <p:sp>
        <p:nvSpPr>
          <p:cNvPr id="5" name="Text 2"/>
          <p:cNvSpPr/>
          <p:nvPr/>
        </p:nvSpPr>
        <p:spPr>
          <a:xfrm>
            <a:off x="881063" y="2672001"/>
            <a:ext cx="3401258" cy="335994"/>
          </a:xfrm>
          <a:prstGeom prst="rect">
            <a:avLst/>
          </a:prstGeom>
          <a:noFill/>
          <a:ln/>
        </p:spPr>
        <p:txBody>
          <a:bodyPr wrap="none" lIns="0" tIns="0" rIns="0" bIns="0" rtlCol="0" anchor="t"/>
          <a:lstStyle/>
          <a:p>
            <a:pPr algn="ctr"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Email Prediction Accuracy</a:t>
            </a:r>
            <a:endParaRPr lang="en-US" sz="2100" dirty="0"/>
          </a:p>
        </p:txBody>
      </p:sp>
      <p:sp>
        <p:nvSpPr>
          <p:cNvPr id="6" name="Text 3"/>
          <p:cNvSpPr/>
          <p:nvPr/>
        </p:nvSpPr>
        <p:spPr>
          <a:xfrm>
            <a:off x="752713" y="3136940"/>
            <a:ext cx="3657957" cy="687943"/>
          </a:xfrm>
          <a:prstGeom prst="rect">
            <a:avLst/>
          </a:prstGeom>
          <a:noFill/>
          <a:ln/>
        </p:spPr>
        <p:txBody>
          <a:bodyPr wrap="square" lIns="0" tIns="0" rIns="0" bIns="0" rtlCol="0" anchor="t"/>
          <a:lstStyle/>
          <a:p>
            <a:pPr algn="ctr" indent="0" marL="0">
              <a:lnSpc>
                <a:spcPts val="2700"/>
              </a:lnSpc>
              <a:buNone/>
            </a:pPr>
            <a:r>
              <a:rPr lang="en-US" sz="1650" dirty="0">
                <a:solidFill>
                  <a:srgbClr val="15213F"/>
                </a:solidFill>
                <a:latin typeface="Roboto" pitchFamily="34" charset="0"/>
                <a:ea typeface="Roboto" pitchFamily="34" charset="-122"/>
                <a:cs typeface="Roboto" pitchFamily="34" charset="-120"/>
              </a:rPr>
              <a:t>Overall correct predictions on 100 emails.</a:t>
            </a:r>
            <a:endParaRPr lang="en-US" sz="1650" dirty="0"/>
          </a:p>
        </p:txBody>
      </p:sp>
      <p:sp>
        <p:nvSpPr>
          <p:cNvPr id="7" name="Text 4"/>
          <p:cNvSpPr/>
          <p:nvPr/>
        </p:nvSpPr>
        <p:spPr>
          <a:xfrm>
            <a:off x="4733211" y="1693545"/>
            <a:ext cx="3658076" cy="709732"/>
          </a:xfrm>
          <a:prstGeom prst="rect">
            <a:avLst/>
          </a:prstGeom>
          <a:noFill/>
          <a:ln/>
        </p:spPr>
        <p:txBody>
          <a:bodyPr wrap="none" lIns="0" tIns="0" rIns="0" bIns="0" rtlCol="0" anchor="t"/>
          <a:lstStyle/>
          <a:p>
            <a:pPr algn="ctr" indent="0" marL="0">
              <a:lnSpc>
                <a:spcPts val="5550"/>
              </a:lnSpc>
              <a:buNone/>
            </a:pPr>
            <a:r>
              <a:rPr lang="en-US" sz="5550" dirty="0">
                <a:solidFill>
                  <a:srgbClr val="15213F"/>
                </a:solidFill>
                <a:latin typeface="Roboto Slab" pitchFamily="34" charset="0"/>
                <a:ea typeface="Roboto Slab" pitchFamily="34" charset="-122"/>
                <a:cs typeface="Roboto Slab" pitchFamily="34" charset="-120"/>
              </a:rPr>
              <a:t>70</a:t>
            </a:r>
            <a:endParaRPr lang="en-US" sz="5550" dirty="0"/>
          </a:p>
        </p:txBody>
      </p:sp>
      <p:sp>
        <p:nvSpPr>
          <p:cNvPr id="8" name="Text 5"/>
          <p:cNvSpPr/>
          <p:nvPr/>
        </p:nvSpPr>
        <p:spPr>
          <a:xfrm>
            <a:off x="5218033" y="2672001"/>
            <a:ext cx="2688431" cy="335994"/>
          </a:xfrm>
          <a:prstGeom prst="rect">
            <a:avLst/>
          </a:prstGeom>
          <a:noFill/>
          <a:ln/>
        </p:spPr>
        <p:txBody>
          <a:bodyPr wrap="none" lIns="0" tIns="0" rIns="0" bIns="0" rtlCol="0" anchor="t"/>
          <a:lstStyle/>
          <a:p>
            <a:pPr algn="ctr"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Non-Spam Correct</a:t>
            </a:r>
            <a:endParaRPr lang="en-US" sz="2100" dirty="0"/>
          </a:p>
        </p:txBody>
      </p:sp>
      <p:sp>
        <p:nvSpPr>
          <p:cNvPr id="9" name="Text 6"/>
          <p:cNvSpPr/>
          <p:nvPr/>
        </p:nvSpPr>
        <p:spPr>
          <a:xfrm>
            <a:off x="4733211" y="3136940"/>
            <a:ext cx="3658076" cy="687943"/>
          </a:xfrm>
          <a:prstGeom prst="rect">
            <a:avLst/>
          </a:prstGeom>
          <a:noFill/>
          <a:ln/>
        </p:spPr>
        <p:txBody>
          <a:bodyPr wrap="square" lIns="0" tIns="0" rIns="0" bIns="0" rtlCol="0" anchor="t"/>
          <a:lstStyle/>
          <a:p>
            <a:pPr algn="ctr" indent="0" marL="0">
              <a:lnSpc>
                <a:spcPts val="2700"/>
              </a:lnSpc>
              <a:buNone/>
            </a:pPr>
            <a:r>
              <a:rPr lang="en-US" sz="1650" dirty="0">
                <a:solidFill>
                  <a:srgbClr val="15213F"/>
                </a:solidFill>
                <a:latin typeface="Roboto" pitchFamily="34" charset="0"/>
                <a:ea typeface="Roboto" pitchFamily="34" charset="-122"/>
                <a:cs typeface="Roboto" pitchFamily="34" charset="-120"/>
              </a:rPr>
              <a:t>Emails correctly identified as non-spam.</a:t>
            </a:r>
            <a:endParaRPr lang="en-US" sz="1650" dirty="0"/>
          </a:p>
        </p:txBody>
      </p:sp>
      <p:sp>
        <p:nvSpPr>
          <p:cNvPr id="10" name="Text 7"/>
          <p:cNvSpPr/>
          <p:nvPr/>
        </p:nvSpPr>
        <p:spPr>
          <a:xfrm>
            <a:off x="2742962" y="4577596"/>
            <a:ext cx="3657957" cy="709732"/>
          </a:xfrm>
          <a:prstGeom prst="rect">
            <a:avLst/>
          </a:prstGeom>
          <a:noFill/>
          <a:ln/>
        </p:spPr>
        <p:txBody>
          <a:bodyPr wrap="none" lIns="0" tIns="0" rIns="0" bIns="0" rtlCol="0" anchor="t"/>
          <a:lstStyle/>
          <a:p>
            <a:pPr algn="ctr" indent="0" marL="0">
              <a:lnSpc>
                <a:spcPts val="5550"/>
              </a:lnSpc>
              <a:buNone/>
            </a:pPr>
            <a:r>
              <a:rPr lang="en-US" sz="5550" dirty="0">
                <a:solidFill>
                  <a:srgbClr val="15213F"/>
                </a:solidFill>
                <a:latin typeface="Roboto Slab" pitchFamily="34" charset="0"/>
                <a:ea typeface="Roboto Slab" pitchFamily="34" charset="-122"/>
                <a:cs typeface="Roboto Slab" pitchFamily="34" charset="-120"/>
              </a:rPr>
              <a:t>15</a:t>
            </a:r>
            <a:endParaRPr lang="en-US" sz="5550" dirty="0"/>
          </a:p>
        </p:txBody>
      </p:sp>
      <p:sp>
        <p:nvSpPr>
          <p:cNvPr id="11" name="Text 8"/>
          <p:cNvSpPr/>
          <p:nvPr/>
        </p:nvSpPr>
        <p:spPr>
          <a:xfrm>
            <a:off x="3227665" y="5556052"/>
            <a:ext cx="2688431" cy="335994"/>
          </a:xfrm>
          <a:prstGeom prst="rect">
            <a:avLst/>
          </a:prstGeom>
          <a:noFill/>
          <a:ln/>
        </p:spPr>
        <p:txBody>
          <a:bodyPr wrap="none" lIns="0" tIns="0" rIns="0" bIns="0" rtlCol="0" anchor="t"/>
          <a:lstStyle/>
          <a:p>
            <a:pPr algn="ctr" indent="0" marL="0">
              <a:lnSpc>
                <a:spcPts val="2600"/>
              </a:lnSpc>
              <a:buNone/>
            </a:pPr>
            <a:r>
              <a:rPr lang="en-US" sz="2100" dirty="0">
                <a:solidFill>
                  <a:srgbClr val="15213F"/>
                </a:solidFill>
                <a:latin typeface="Roboto Slab" pitchFamily="34" charset="0"/>
                <a:ea typeface="Roboto Slab" pitchFamily="34" charset="-122"/>
                <a:cs typeface="Roboto Slab" pitchFamily="34" charset="-120"/>
              </a:rPr>
              <a:t>Spam Correct</a:t>
            </a:r>
            <a:endParaRPr lang="en-US" sz="2100" dirty="0"/>
          </a:p>
        </p:txBody>
      </p:sp>
      <p:sp>
        <p:nvSpPr>
          <p:cNvPr id="12" name="Text 9"/>
          <p:cNvSpPr/>
          <p:nvPr/>
        </p:nvSpPr>
        <p:spPr>
          <a:xfrm>
            <a:off x="2742962" y="6020991"/>
            <a:ext cx="3657957" cy="343972"/>
          </a:xfrm>
          <a:prstGeom prst="rect">
            <a:avLst/>
          </a:prstGeom>
          <a:noFill/>
          <a:ln/>
        </p:spPr>
        <p:txBody>
          <a:bodyPr wrap="none" lIns="0" tIns="0" rIns="0" bIns="0" rtlCol="0" anchor="t"/>
          <a:lstStyle/>
          <a:p>
            <a:pPr algn="ctr" indent="0" marL="0">
              <a:lnSpc>
                <a:spcPts val="2700"/>
              </a:lnSpc>
              <a:buNone/>
            </a:pPr>
            <a:r>
              <a:rPr lang="en-US" sz="1650" dirty="0">
                <a:solidFill>
                  <a:srgbClr val="15213F"/>
                </a:solidFill>
                <a:latin typeface="Roboto" pitchFamily="34" charset="0"/>
                <a:ea typeface="Roboto" pitchFamily="34" charset="-122"/>
                <a:cs typeface="Roboto" pitchFamily="34" charset="-120"/>
              </a:rPr>
              <a:t>Emails correctly identified as spam.</a:t>
            </a:r>
            <a:endParaRPr lang="en-US" sz="1650" dirty="0"/>
          </a:p>
        </p:txBody>
      </p:sp>
      <p:sp>
        <p:nvSpPr>
          <p:cNvPr id="13" name="Text 10"/>
          <p:cNvSpPr/>
          <p:nvPr/>
        </p:nvSpPr>
        <p:spPr>
          <a:xfrm>
            <a:off x="752713" y="6606897"/>
            <a:ext cx="7638574" cy="1031915"/>
          </a:xfrm>
          <a:prstGeom prst="rect">
            <a:avLst/>
          </a:prstGeom>
          <a:noFill/>
          <a:ln/>
        </p:spPr>
        <p:txBody>
          <a:bodyPr wrap="square" lIns="0" tIns="0" rIns="0" bIns="0" rtlCol="0" anchor="t"/>
          <a:lstStyle/>
          <a:p>
            <a:pPr algn="l" indent="0" marL="0">
              <a:lnSpc>
                <a:spcPts val="2700"/>
              </a:lnSpc>
              <a:buNone/>
            </a:pPr>
            <a:r>
              <a:rPr lang="en-US" sz="1650" dirty="0">
                <a:solidFill>
                  <a:srgbClr val="15213F"/>
                </a:solidFill>
                <a:latin typeface="Roboto" pitchFamily="34" charset="0"/>
                <a:ea typeface="Roboto" pitchFamily="34" charset="-122"/>
                <a:cs typeface="Roboto" pitchFamily="34" charset="-120"/>
              </a:rPr>
              <a:t>Accuracy measures the proportion of correctly classified instances: (TP + TN) / Total. For example, 85% accuracy on 100 emails (70 non-spam, 15 spam predicted right). It is best used when classes are well-balanced.</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314"/>
          </a:xfrm>
          <a:prstGeom prst="rect">
            <a:avLst/>
          </a:prstGeom>
        </p:spPr>
      </p:pic>
      <p:sp>
        <p:nvSpPr>
          <p:cNvPr id="3" name="Text 0"/>
          <p:cNvSpPr/>
          <p:nvPr/>
        </p:nvSpPr>
        <p:spPr>
          <a:xfrm>
            <a:off x="742950" y="583763"/>
            <a:ext cx="7658100" cy="1326594"/>
          </a:xfrm>
          <a:prstGeom prst="rect">
            <a:avLst/>
          </a:prstGeom>
          <a:noFill/>
          <a:ln/>
        </p:spPr>
        <p:txBody>
          <a:bodyPr wrap="square" lIns="0" tIns="0" rIns="0" bIns="0" rtlCol="0" anchor="t"/>
          <a:lstStyle/>
          <a:p>
            <a:pPr algn="l" indent="0" marL="0">
              <a:lnSpc>
                <a:spcPts val="5200"/>
              </a:lnSpc>
              <a:buNone/>
            </a:pPr>
            <a:r>
              <a:rPr lang="en-US" sz="4150" dirty="0">
                <a:solidFill>
                  <a:srgbClr val="3257B8"/>
                </a:solidFill>
                <a:latin typeface="Roboto Slab" pitchFamily="34" charset="0"/>
                <a:ea typeface="Roboto Slab" pitchFamily="34" charset="-122"/>
                <a:cs typeface="Roboto Slab" pitchFamily="34" charset="-120"/>
              </a:rPr>
              <a:t>Precision: Focus on Positive Predictions</a:t>
            </a:r>
            <a:endParaRPr lang="en-US" sz="4150" dirty="0"/>
          </a:p>
        </p:txBody>
      </p:sp>
      <p:pic>
        <p:nvPicPr>
          <p:cNvPr id="4" name="Image 1" descr="preencoded.png">    </p:cNvPr>
          <p:cNvPicPr>
            <a:picLocks noChangeAspect="1"/>
          </p:cNvPicPr>
          <p:nvPr/>
        </p:nvPicPr>
        <p:blipFill>
          <a:blip r:embed="rId2"/>
          <a:stretch>
            <a:fillRect/>
          </a:stretch>
        </p:blipFill>
        <p:spPr>
          <a:xfrm>
            <a:off x="742950" y="2228731"/>
            <a:ext cx="1061323" cy="1273612"/>
          </a:xfrm>
          <a:prstGeom prst="rect">
            <a:avLst/>
          </a:prstGeom>
        </p:spPr>
      </p:pic>
      <p:sp>
        <p:nvSpPr>
          <p:cNvPr id="5" name="Text 1"/>
          <p:cNvSpPr/>
          <p:nvPr/>
        </p:nvSpPr>
        <p:spPr>
          <a:xfrm>
            <a:off x="2122646" y="2440900"/>
            <a:ext cx="2954179" cy="331708"/>
          </a:xfrm>
          <a:prstGeom prst="rect">
            <a:avLst/>
          </a:prstGeom>
          <a:noFill/>
          <a:ln/>
        </p:spPr>
        <p:txBody>
          <a:bodyPr wrap="none" lIns="0" tIns="0" rIns="0" bIns="0" rtlCol="0" anchor="t"/>
          <a:lstStyle/>
          <a:p>
            <a:pPr algn="l" indent="0" marL="0">
              <a:lnSpc>
                <a:spcPts val="2600"/>
              </a:lnSpc>
              <a:buNone/>
            </a:pPr>
            <a:r>
              <a:rPr lang="en-US" sz="2050" dirty="0">
                <a:solidFill>
                  <a:srgbClr val="15213F"/>
                </a:solidFill>
                <a:latin typeface="Roboto Slab" pitchFamily="34" charset="0"/>
                <a:ea typeface="Roboto Slab" pitchFamily="34" charset="-122"/>
                <a:cs typeface="Roboto Slab" pitchFamily="34" charset="-120"/>
              </a:rPr>
              <a:t>18 Emails Tagged Spam</a:t>
            </a:r>
            <a:endParaRPr lang="en-US" sz="2050" dirty="0"/>
          </a:p>
        </p:txBody>
      </p:sp>
      <p:sp>
        <p:nvSpPr>
          <p:cNvPr id="6" name="Text 2"/>
          <p:cNvSpPr/>
          <p:nvPr/>
        </p:nvSpPr>
        <p:spPr>
          <a:xfrm>
            <a:off x="2122646" y="2899886"/>
            <a:ext cx="6278404" cy="339566"/>
          </a:xfrm>
          <a:prstGeom prst="rect">
            <a:avLst/>
          </a:prstGeom>
          <a:noFill/>
          <a:ln/>
        </p:spPr>
        <p:txBody>
          <a:bodyPr wrap="non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Total emails the filter marked as spam.</a:t>
            </a:r>
            <a:endParaRPr lang="en-US" sz="1650" dirty="0"/>
          </a:p>
        </p:txBody>
      </p:sp>
      <p:pic>
        <p:nvPicPr>
          <p:cNvPr id="7" name="Image 2" descr="preencoded.png">    </p:cNvPr>
          <p:cNvPicPr>
            <a:picLocks noChangeAspect="1"/>
          </p:cNvPicPr>
          <p:nvPr/>
        </p:nvPicPr>
        <p:blipFill>
          <a:blip r:embed="rId3"/>
          <a:stretch>
            <a:fillRect/>
          </a:stretch>
        </p:blipFill>
        <p:spPr>
          <a:xfrm>
            <a:off x="742950" y="3502343"/>
            <a:ext cx="1061323" cy="1273612"/>
          </a:xfrm>
          <a:prstGeom prst="rect">
            <a:avLst/>
          </a:prstGeom>
        </p:spPr>
      </p:pic>
      <p:sp>
        <p:nvSpPr>
          <p:cNvPr id="8" name="Text 3"/>
          <p:cNvSpPr/>
          <p:nvPr/>
        </p:nvSpPr>
        <p:spPr>
          <a:xfrm>
            <a:off x="2122646" y="3714512"/>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15213F"/>
                </a:solidFill>
                <a:latin typeface="Roboto Slab" pitchFamily="34" charset="0"/>
                <a:ea typeface="Roboto Slab" pitchFamily="34" charset="-122"/>
                <a:cs typeface="Roboto Slab" pitchFamily="34" charset="-120"/>
              </a:rPr>
              <a:t>15 Really Spam</a:t>
            </a:r>
            <a:endParaRPr lang="en-US" sz="2050" dirty="0"/>
          </a:p>
        </p:txBody>
      </p:sp>
      <p:sp>
        <p:nvSpPr>
          <p:cNvPr id="9" name="Text 4"/>
          <p:cNvSpPr/>
          <p:nvPr/>
        </p:nvSpPr>
        <p:spPr>
          <a:xfrm>
            <a:off x="2122646" y="4173498"/>
            <a:ext cx="6278404" cy="339566"/>
          </a:xfrm>
          <a:prstGeom prst="rect">
            <a:avLst/>
          </a:prstGeom>
          <a:noFill/>
          <a:ln/>
        </p:spPr>
        <p:txBody>
          <a:bodyPr wrap="non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Number of actual spam emails among those marked.</a:t>
            </a:r>
            <a:endParaRPr lang="en-US" sz="1650" dirty="0"/>
          </a:p>
        </p:txBody>
      </p:sp>
      <p:pic>
        <p:nvPicPr>
          <p:cNvPr id="10" name="Image 3" descr="preencoded.png">    </p:cNvPr>
          <p:cNvPicPr>
            <a:picLocks noChangeAspect="1"/>
          </p:cNvPicPr>
          <p:nvPr/>
        </p:nvPicPr>
        <p:blipFill>
          <a:blip r:embed="rId4"/>
          <a:stretch>
            <a:fillRect/>
          </a:stretch>
        </p:blipFill>
        <p:spPr>
          <a:xfrm>
            <a:off x="742950" y="4775954"/>
            <a:ext cx="1061323" cy="1273612"/>
          </a:xfrm>
          <a:prstGeom prst="rect">
            <a:avLst/>
          </a:prstGeom>
        </p:spPr>
      </p:pic>
      <p:sp>
        <p:nvSpPr>
          <p:cNvPr id="11" name="Text 5"/>
          <p:cNvSpPr/>
          <p:nvPr/>
        </p:nvSpPr>
        <p:spPr>
          <a:xfrm>
            <a:off x="2122646" y="4988123"/>
            <a:ext cx="2653427" cy="331708"/>
          </a:xfrm>
          <a:prstGeom prst="rect">
            <a:avLst/>
          </a:prstGeom>
          <a:noFill/>
          <a:ln/>
        </p:spPr>
        <p:txBody>
          <a:bodyPr wrap="none" lIns="0" tIns="0" rIns="0" bIns="0" rtlCol="0" anchor="t"/>
          <a:lstStyle/>
          <a:p>
            <a:pPr algn="l" indent="0" marL="0">
              <a:lnSpc>
                <a:spcPts val="2600"/>
              </a:lnSpc>
              <a:buNone/>
            </a:pPr>
            <a:r>
              <a:rPr lang="en-US" sz="2050" dirty="0">
                <a:solidFill>
                  <a:srgbClr val="15213F"/>
                </a:solidFill>
                <a:latin typeface="Roboto Slab" pitchFamily="34" charset="0"/>
                <a:ea typeface="Roboto Slab" pitchFamily="34" charset="-122"/>
                <a:cs typeface="Roboto Slab" pitchFamily="34" charset="-120"/>
              </a:rPr>
              <a:t>Precision ≈ 83%</a:t>
            </a:r>
            <a:endParaRPr lang="en-US" sz="2050" dirty="0"/>
          </a:p>
        </p:txBody>
      </p:sp>
      <p:sp>
        <p:nvSpPr>
          <p:cNvPr id="12" name="Text 6"/>
          <p:cNvSpPr/>
          <p:nvPr/>
        </p:nvSpPr>
        <p:spPr>
          <a:xfrm>
            <a:off x="2122646" y="5447109"/>
            <a:ext cx="6278404" cy="339566"/>
          </a:xfrm>
          <a:prstGeom prst="rect">
            <a:avLst/>
          </a:prstGeom>
          <a:noFill/>
          <a:ln/>
        </p:spPr>
        <p:txBody>
          <a:bodyPr wrap="non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15 true spam out of 18 predicted spam.</a:t>
            </a:r>
            <a:endParaRPr lang="en-US" sz="1650" dirty="0"/>
          </a:p>
        </p:txBody>
      </p:sp>
      <p:sp>
        <p:nvSpPr>
          <p:cNvPr id="13" name="Text 7"/>
          <p:cNvSpPr/>
          <p:nvPr/>
        </p:nvSpPr>
        <p:spPr>
          <a:xfrm>
            <a:off x="742950" y="6288286"/>
            <a:ext cx="7658100" cy="1358265"/>
          </a:xfrm>
          <a:prstGeom prst="rect">
            <a:avLst/>
          </a:prstGeom>
          <a:noFill/>
          <a:ln/>
        </p:spPr>
        <p:txBody>
          <a:bodyPr wrap="square" lIns="0" tIns="0" rIns="0" bIns="0" rtlCol="0" anchor="t"/>
          <a:lstStyle/>
          <a:p>
            <a:pPr algn="l" indent="0" marL="0">
              <a:lnSpc>
                <a:spcPts val="2650"/>
              </a:lnSpc>
              <a:buNone/>
            </a:pPr>
            <a:r>
              <a:rPr lang="en-US" sz="1650" dirty="0">
                <a:solidFill>
                  <a:srgbClr val="15213F"/>
                </a:solidFill>
                <a:latin typeface="Roboto" pitchFamily="34" charset="0"/>
                <a:ea typeface="Roboto" pitchFamily="34" charset="-122"/>
                <a:cs typeface="Roboto" pitchFamily="34" charset="-120"/>
              </a:rPr>
              <a:t>Precision calculates TP / (TP + FP). It evaluates the accuracy of positive predictions. A spam filter marking 18 emails as spam, with 15 being true spam, yields ~83% precision. This metric is crucial when false positives are costly, such as in medical diagnoses.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230874"/>
            <a:ext cx="12219384" cy="708779"/>
          </a:xfrm>
          <a:prstGeom prst="rect">
            <a:avLst/>
          </a:prstGeom>
          <a:noFill/>
          <a:ln/>
        </p:spPr>
        <p:txBody>
          <a:bodyPr wrap="none" lIns="0" tIns="0" rIns="0" bIns="0" rtlCol="0" anchor="t"/>
          <a:lstStyle/>
          <a:p>
            <a:pPr algn="l" indent="0" marL="0">
              <a:lnSpc>
                <a:spcPts val="5550"/>
              </a:lnSpc>
              <a:buNone/>
            </a:pPr>
            <a:r>
              <a:rPr lang="en-US" sz="4450" dirty="0">
                <a:solidFill>
                  <a:srgbClr val="3257B8"/>
                </a:solidFill>
                <a:latin typeface="Roboto Slab" pitchFamily="34" charset="0"/>
                <a:ea typeface="Roboto Slab" pitchFamily="34" charset="-122"/>
                <a:cs typeface="Roboto Slab" pitchFamily="34" charset="-120"/>
              </a:rPr>
              <a:t>Recall (Sensitivity): Identifying True Positives</a:t>
            </a:r>
            <a:endParaRPr lang="en-US" sz="4450" dirty="0"/>
          </a:p>
        </p:txBody>
      </p:sp>
      <p:sp>
        <p:nvSpPr>
          <p:cNvPr id="3" name="Text 1"/>
          <p:cNvSpPr/>
          <p:nvPr/>
        </p:nvSpPr>
        <p:spPr>
          <a:xfrm>
            <a:off x="793790" y="35066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Total Actual Spam</a:t>
            </a:r>
            <a:endParaRPr lang="en-US" sz="2200" dirty="0"/>
          </a:p>
        </p:txBody>
      </p:sp>
      <p:sp>
        <p:nvSpPr>
          <p:cNvPr id="4" name="Text 2"/>
          <p:cNvSpPr/>
          <p:nvPr/>
        </p:nvSpPr>
        <p:spPr>
          <a:xfrm>
            <a:off x="793790" y="4087773"/>
            <a:ext cx="3978116"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20 emails were genuinely spam.</a:t>
            </a:r>
            <a:endParaRPr lang="en-US" sz="1750" dirty="0"/>
          </a:p>
        </p:txBody>
      </p:sp>
      <p:sp>
        <p:nvSpPr>
          <p:cNvPr id="5" name="Text 3"/>
          <p:cNvSpPr/>
          <p:nvPr/>
        </p:nvSpPr>
        <p:spPr>
          <a:xfrm>
            <a:off x="5332928" y="35066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Detected Spam</a:t>
            </a:r>
            <a:endParaRPr lang="en-US" sz="2200" dirty="0"/>
          </a:p>
        </p:txBody>
      </p:sp>
      <p:sp>
        <p:nvSpPr>
          <p:cNvPr id="6" name="Text 4"/>
          <p:cNvSpPr/>
          <p:nvPr/>
        </p:nvSpPr>
        <p:spPr>
          <a:xfrm>
            <a:off x="5332928" y="4087773"/>
            <a:ext cx="3978116" cy="362903"/>
          </a:xfrm>
          <a:prstGeom prst="rect">
            <a:avLst/>
          </a:prstGeom>
          <a:noFill/>
          <a:ln/>
        </p:spPr>
        <p:txBody>
          <a:bodyPr wrap="non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15 of these 20 were correctly identified.</a:t>
            </a:r>
            <a:endParaRPr lang="en-US" sz="1750" dirty="0"/>
          </a:p>
        </p:txBody>
      </p:sp>
      <p:sp>
        <p:nvSpPr>
          <p:cNvPr id="7" name="Text 5"/>
          <p:cNvSpPr/>
          <p:nvPr/>
        </p:nvSpPr>
        <p:spPr>
          <a:xfrm>
            <a:off x="9872067" y="35066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257B8"/>
                </a:solidFill>
                <a:latin typeface="Roboto Slab" pitchFamily="34" charset="0"/>
                <a:ea typeface="Roboto Slab" pitchFamily="34" charset="-122"/>
                <a:cs typeface="Roboto Slab" pitchFamily="34" charset="-120"/>
              </a:rPr>
              <a:t>Recall Calculation</a:t>
            </a:r>
            <a:endParaRPr lang="en-US" sz="2200" dirty="0"/>
          </a:p>
        </p:txBody>
      </p:sp>
      <p:sp>
        <p:nvSpPr>
          <p:cNvPr id="8" name="Text 6"/>
          <p:cNvSpPr/>
          <p:nvPr/>
        </p:nvSpPr>
        <p:spPr>
          <a:xfrm>
            <a:off x="9872067" y="4087773"/>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15 True Positives / 20 Actual Positives = 75%.</a:t>
            </a:r>
            <a:endParaRPr lang="en-US" sz="1750" dirty="0"/>
          </a:p>
        </p:txBody>
      </p:sp>
      <p:sp>
        <p:nvSpPr>
          <p:cNvPr id="9" name="Text 7"/>
          <p:cNvSpPr/>
          <p:nvPr/>
        </p:nvSpPr>
        <p:spPr>
          <a:xfrm>
            <a:off x="793790" y="527280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5213F"/>
                </a:solidFill>
                <a:latin typeface="Roboto" pitchFamily="34" charset="0"/>
                <a:ea typeface="Roboto" pitchFamily="34" charset="-122"/>
                <a:cs typeface="Roboto" pitchFamily="34" charset="-120"/>
              </a:rPr>
              <a:t>Recall, also known as sensitivity, is TP / (TP + FN). It measures the ability to find all relevant instances. If 15 out of 20 real spam emails are detected, recall is 75%. This metric is critical when missing positives carries high risk, such as in cancer screening.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3172"/>
          </a:xfrm>
          <a:prstGeom prst="rect">
            <a:avLst/>
          </a:prstGeom>
        </p:spPr>
      </p:pic>
      <p:sp>
        <p:nvSpPr>
          <p:cNvPr id="3" name="Text 0"/>
          <p:cNvSpPr/>
          <p:nvPr/>
        </p:nvSpPr>
        <p:spPr>
          <a:xfrm>
            <a:off x="6275903" y="620316"/>
            <a:ext cx="7564993" cy="1409700"/>
          </a:xfrm>
          <a:prstGeom prst="rect">
            <a:avLst/>
          </a:prstGeom>
          <a:noFill/>
          <a:ln/>
        </p:spPr>
        <p:txBody>
          <a:bodyPr wrap="square" lIns="0" tIns="0" rIns="0" bIns="0" rtlCol="0" anchor="t"/>
          <a:lstStyle/>
          <a:p>
            <a:pPr algn="l" indent="0" marL="0">
              <a:lnSpc>
                <a:spcPts val="5550"/>
              </a:lnSpc>
              <a:buNone/>
            </a:pPr>
            <a:r>
              <a:rPr lang="en-US" sz="4400" dirty="0">
                <a:solidFill>
                  <a:srgbClr val="3257B8"/>
                </a:solidFill>
                <a:latin typeface="Roboto Slab" pitchFamily="34" charset="0"/>
                <a:ea typeface="Roboto Slab" pitchFamily="34" charset="-122"/>
                <a:cs typeface="Roboto Slab" pitchFamily="34" charset="-120"/>
              </a:rPr>
              <a:t>F1 Score: Balancing Precision and Recall</a:t>
            </a:r>
            <a:endParaRPr lang="en-US" sz="4400" dirty="0"/>
          </a:p>
        </p:txBody>
      </p:sp>
      <p:sp>
        <p:nvSpPr>
          <p:cNvPr id="4" name="Shape 1"/>
          <p:cNvSpPr/>
          <p:nvPr/>
        </p:nvSpPr>
        <p:spPr>
          <a:xfrm>
            <a:off x="6275903" y="2368272"/>
            <a:ext cx="3669744" cy="1660684"/>
          </a:xfrm>
          <a:prstGeom prst="roundRect">
            <a:avLst>
              <a:gd name="adj" fmla="val 2037"/>
            </a:avLst>
          </a:prstGeom>
          <a:solidFill>
            <a:srgbClr val="E9ECF2"/>
          </a:solidFill>
          <a:ln/>
        </p:spPr>
      </p:sp>
      <p:sp>
        <p:nvSpPr>
          <p:cNvPr id="5" name="Text 2"/>
          <p:cNvSpPr/>
          <p:nvPr/>
        </p:nvSpPr>
        <p:spPr>
          <a:xfrm>
            <a:off x="6501408" y="2593777"/>
            <a:ext cx="2819638" cy="352425"/>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Precision: 83%</a:t>
            </a:r>
            <a:endParaRPr lang="en-US" sz="2200" dirty="0"/>
          </a:p>
        </p:txBody>
      </p:sp>
      <p:sp>
        <p:nvSpPr>
          <p:cNvPr id="6" name="Text 3"/>
          <p:cNvSpPr/>
          <p:nvPr/>
        </p:nvSpPr>
        <p:spPr>
          <a:xfrm>
            <a:off x="6501408" y="3081457"/>
            <a:ext cx="3218736" cy="721995"/>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Roboto" pitchFamily="34" charset="0"/>
                <a:ea typeface="Roboto" pitchFamily="34" charset="-122"/>
                <a:cs typeface="Roboto" pitchFamily="34" charset="-120"/>
              </a:rPr>
              <a:t>Accuracy of positive predictions.</a:t>
            </a:r>
            <a:endParaRPr lang="en-US" sz="1750" dirty="0"/>
          </a:p>
        </p:txBody>
      </p:sp>
      <p:sp>
        <p:nvSpPr>
          <p:cNvPr id="7" name="Shape 4"/>
          <p:cNvSpPr/>
          <p:nvPr/>
        </p:nvSpPr>
        <p:spPr>
          <a:xfrm>
            <a:off x="10171152" y="2368272"/>
            <a:ext cx="3669744" cy="1660684"/>
          </a:xfrm>
          <a:prstGeom prst="roundRect">
            <a:avLst>
              <a:gd name="adj" fmla="val 2037"/>
            </a:avLst>
          </a:prstGeom>
          <a:solidFill>
            <a:srgbClr val="E9ECF2"/>
          </a:solidFill>
          <a:ln/>
        </p:spPr>
      </p:sp>
      <p:sp>
        <p:nvSpPr>
          <p:cNvPr id="8" name="Text 5"/>
          <p:cNvSpPr/>
          <p:nvPr/>
        </p:nvSpPr>
        <p:spPr>
          <a:xfrm>
            <a:off x="10396657" y="2593777"/>
            <a:ext cx="2819638" cy="352425"/>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Recall: 75%</a:t>
            </a:r>
            <a:endParaRPr lang="en-US" sz="2200" dirty="0"/>
          </a:p>
        </p:txBody>
      </p:sp>
      <p:sp>
        <p:nvSpPr>
          <p:cNvPr id="9" name="Text 6"/>
          <p:cNvSpPr/>
          <p:nvPr/>
        </p:nvSpPr>
        <p:spPr>
          <a:xfrm>
            <a:off x="10396657" y="3081457"/>
            <a:ext cx="3218736" cy="721995"/>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Roboto" pitchFamily="34" charset="0"/>
                <a:ea typeface="Roboto" pitchFamily="34" charset="-122"/>
                <a:cs typeface="Roboto" pitchFamily="34" charset="-120"/>
              </a:rPr>
              <a:t>Ability to identify all true positives.</a:t>
            </a:r>
            <a:endParaRPr lang="en-US" sz="1750" dirty="0"/>
          </a:p>
        </p:txBody>
      </p:sp>
      <p:sp>
        <p:nvSpPr>
          <p:cNvPr id="10" name="Shape 7"/>
          <p:cNvSpPr/>
          <p:nvPr/>
        </p:nvSpPr>
        <p:spPr>
          <a:xfrm>
            <a:off x="6275903" y="4254460"/>
            <a:ext cx="7564993" cy="1299686"/>
          </a:xfrm>
          <a:prstGeom prst="roundRect">
            <a:avLst>
              <a:gd name="adj" fmla="val 2603"/>
            </a:avLst>
          </a:prstGeom>
          <a:solidFill>
            <a:srgbClr val="E9ECF2"/>
          </a:solidFill>
          <a:ln/>
        </p:spPr>
      </p:sp>
      <p:sp>
        <p:nvSpPr>
          <p:cNvPr id="11" name="Text 8"/>
          <p:cNvSpPr/>
          <p:nvPr/>
        </p:nvSpPr>
        <p:spPr>
          <a:xfrm>
            <a:off x="6501408" y="4479965"/>
            <a:ext cx="2819638" cy="352425"/>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F1 Score: ~78.8%</a:t>
            </a:r>
            <a:endParaRPr lang="en-US" sz="2200" dirty="0"/>
          </a:p>
        </p:txBody>
      </p:sp>
      <p:sp>
        <p:nvSpPr>
          <p:cNvPr id="12" name="Text 9"/>
          <p:cNvSpPr/>
          <p:nvPr/>
        </p:nvSpPr>
        <p:spPr>
          <a:xfrm>
            <a:off x="6501408" y="4967645"/>
            <a:ext cx="7113984" cy="360998"/>
          </a:xfrm>
          <a:prstGeom prst="rect">
            <a:avLst/>
          </a:prstGeom>
          <a:noFill/>
          <a:ln/>
        </p:spPr>
        <p:txBody>
          <a:bodyPr wrap="none" lIns="0" tIns="0" rIns="0" bIns="0" rtlCol="0" anchor="t"/>
          <a:lstStyle/>
          <a:p>
            <a:pPr algn="l" indent="0" marL="0">
              <a:lnSpc>
                <a:spcPts val="2800"/>
              </a:lnSpc>
              <a:buNone/>
            </a:pPr>
            <a:r>
              <a:rPr lang="en-US" sz="1750" dirty="0">
                <a:solidFill>
                  <a:srgbClr val="15213F"/>
                </a:solidFill>
                <a:latin typeface="Roboto" pitchFamily="34" charset="0"/>
                <a:ea typeface="Roboto" pitchFamily="34" charset="-122"/>
                <a:cs typeface="Roboto" pitchFamily="34" charset="-120"/>
              </a:rPr>
              <a:t>Harmonic mean of precision and recall.</a:t>
            </a:r>
            <a:endParaRPr lang="en-US" sz="1750" dirty="0"/>
          </a:p>
        </p:txBody>
      </p:sp>
      <p:sp>
        <p:nvSpPr>
          <p:cNvPr id="13" name="Text 10"/>
          <p:cNvSpPr/>
          <p:nvPr/>
        </p:nvSpPr>
        <p:spPr>
          <a:xfrm>
            <a:off x="6275903" y="5807869"/>
            <a:ext cx="7564993" cy="1804988"/>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Roboto" pitchFamily="34" charset="0"/>
                <a:ea typeface="Roboto" pitchFamily="34" charset="-122"/>
                <a:cs typeface="Roboto" pitchFamily="34" charset="-120"/>
              </a:rPr>
              <a:t>The F1 Score is the harmonic mean of Precision and Recall: 2 × (Precision × Recall) / (Precision + Recall). With 83% precision and 75% recall, the F1 score is approximately 78.8%. This metric is particularly useful when dealing with imbalanced datasets, offering a balanced view of model performance.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78248"/>
          </a:xfrm>
          <a:prstGeom prst="rect">
            <a:avLst/>
          </a:prstGeom>
        </p:spPr>
      </p:pic>
      <p:sp>
        <p:nvSpPr>
          <p:cNvPr id="3" name="Text 0"/>
          <p:cNvSpPr/>
          <p:nvPr/>
        </p:nvSpPr>
        <p:spPr>
          <a:xfrm>
            <a:off x="609838" y="2797493"/>
            <a:ext cx="6531293" cy="544473"/>
          </a:xfrm>
          <a:prstGeom prst="rect">
            <a:avLst/>
          </a:prstGeom>
          <a:noFill/>
          <a:ln/>
        </p:spPr>
        <p:txBody>
          <a:bodyPr wrap="none" lIns="0" tIns="0" rIns="0" bIns="0" rtlCol="0" anchor="t"/>
          <a:lstStyle/>
          <a:p>
            <a:pPr algn="l" indent="0" marL="0">
              <a:lnSpc>
                <a:spcPts val="4250"/>
              </a:lnSpc>
              <a:buNone/>
            </a:pPr>
            <a:r>
              <a:rPr lang="en-US" sz="3400" dirty="0">
                <a:solidFill>
                  <a:srgbClr val="3257B8"/>
                </a:solidFill>
                <a:latin typeface="Roboto Slab" pitchFamily="34" charset="0"/>
                <a:ea typeface="Roboto Slab" pitchFamily="34" charset="-122"/>
                <a:cs typeface="Roboto Slab" pitchFamily="34" charset="-120"/>
              </a:rPr>
              <a:t>Specificity, ROC Curve, and AUC</a:t>
            </a:r>
            <a:endParaRPr lang="en-US" sz="3400" dirty="0"/>
          </a:p>
        </p:txBody>
      </p:sp>
      <p:pic>
        <p:nvPicPr>
          <p:cNvPr id="4" name="Image 1" descr="preencoded.png">    </p:cNvPr>
          <p:cNvPicPr>
            <a:picLocks noChangeAspect="1"/>
          </p:cNvPicPr>
          <p:nvPr/>
        </p:nvPicPr>
        <p:blipFill>
          <a:blip r:embed="rId2"/>
          <a:stretch>
            <a:fillRect/>
          </a:stretch>
        </p:blipFill>
        <p:spPr>
          <a:xfrm>
            <a:off x="609838" y="3633788"/>
            <a:ext cx="435650" cy="435650"/>
          </a:xfrm>
          <a:prstGeom prst="rect">
            <a:avLst/>
          </a:prstGeom>
        </p:spPr>
      </p:pic>
      <p:sp>
        <p:nvSpPr>
          <p:cNvPr id="5" name="Text 1"/>
          <p:cNvSpPr/>
          <p:nvPr/>
        </p:nvSpPr>
        <p:spPr>
          <a:xfrm>
            <a:off x="1219676" y="3706773"/>
            <a:ext cx="2178248" cy="272296"/>
          </a:xfrm>
          <a:prstGeom prst="rect">
            <a:avLst/>
          </a:prstGeom>
          <a:noFill/>
          <a:ln/>
        </p:spPr>
        <p:txBody>
          <a:bodyPr wrap="none" lIns="0" tIns="0" rIns="0" bIns="0" rtlCol="0" anchor="t"/>
          <a:lstStyle/>
          <a:p>
            <a:pPr algn="l" indent="0" marL="0">
              <a:lnSpc>
                <a:spcPts val="2100"/>
              </a:lnSpc>
              <a:buNone/>
            </a:pPr>
            <a:r>
              <a:rPr lang="en-US" sz="1700" dirty="0">
                <a:solidFill>
                  <a:srgbClr val="15213F"/>
                </a:solidFill>
                <a:latin typeface="Roboto Slab" pitchFamily="34" charset="0"/>
                <a:ea typeface="Roboto Slab" pitchFamily="34" charset="-122"/>
                <a:cs typeface="Roboto Slab" pitchFamily="34" charset="-120"/>
              </a:rPr>
              <a:t>Specificity</a:t>
            </a:r>
            <a:endParaRPr lang="en-US" sz="1700" dirty="0"/>
          </a:p>
        </p:txBody>
      </p:sp>
      <p:sp>
        <p:nvSpPr>
          <p:cNvPr id="6" name="Text 2"/>
          <p:cNvSpPr/>
          <p:nvPr/>
        </p:nvSpPr>
        <p:spPr>
          <a:xfrm>
            <a:off x="1219676" y="4083606"/>
            <a:ext cx="12800886" cy="278844"/>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TN / (TN + FP) measures true negatives.</a:t>
            </a:r>
            <a:endParaRPr lang="en-US" sz="1350" dirty="0"/>
          </a:p>
        </p:txBody>
      </p:sp>
      <p:pic>
        <p:nvPicPr>
          <p:cNvPr id="7" name="Image 2" descr="preencoded.png">    </p:cNvPr>
          <p:cNvPicPr>
            <a:picLocks noChangeAspect="1"/>
          </p:cNvPicPr>
          <p:nvPr/>
        </p:nvPicPr>
        <p:blipFill>
          <a:blip r:embed="rId3"/>
          <a:stretch>
            <a:fillRect/>
          </a:stretch>
        </p:blipFill>
        <p:spPr>
          <a:xfrm>
            <a:off x="609838" y="4741426"/>
            <a:ext cx="435650" cy="435650"/>
          </a:xfrm>
          <a:prstGeom prst="rect">
            <a:avLst/>
          </a:prstGeom>
        </p:spPr>
      </p:pic>
      <p:sp>
        <p:nvSpPr>
          <p:cNvPr id="8" name="Text 3"/>
          <p:cNvSpPr/>
          <p:nvPr/>
        </p:nvSpPr>
        <p:spPr>
          <a:xfrm>
            <a:off x="1219676" y="4814411"/>
            <a:ext cx="2178248" cy="272296"/>
          </a:xfrm>
          <a:prstGeom prst="rect">
            <a:avLst/>
          </a:prstGeom>
          <a:noFill/>
          <a:ln/>
        </p:spPr>
        <p:txBody>
          <a:bodyPr wrap="none" lIns="0" tIns="0" rIns="0" bIns="0" rtlCol="0" anchor="t"/>
          <a:lstStyle/>
          <a:p>
            <a:pPr algn="l" indent="0" marL="0">
              <a:lnSpc>
                <a:spcPts val="2100"/>
              </a:lnSpc>
              <a:buNone/>
            </a:pPr>
            <a:r>
              <a:rPr lang="en-US" sz="1700" dirty="0">
                <a:solidFill>
                  <a:srgbClr val="15213F"/>
                </a:solidFill>
                <a:latin typeface="Roboto Slab" pitchFamily="34" charset="0"/>
                <a:ea typeface="Roboto Slab" pitchFamily="34" charset="-122"/>
                <a:cs typeface="Roboto Slab" pitchFamily="34" charset="-120"/>
              </a:rPr>
              <a:t>ROC Curve</a:t>
            </a:r>
            <a:endParaRPr lang="en-US" sz="1700" dirty="0"/>
          </a:p>
        </p:txBody>
      </p:sp>
      <p:sp>
        <p:nvSpPr>
          <p:cNvPr id="9" name="Text 4"/>
          <p:cNvSpPr/>
          <p:nvPr/>
        </p:nvSpPr>
        <p:spPr>
          <a:xfrm>
            <a:off x="1219676" y="5191244"/>
            <a:ext cx="12800886" cy="278844"/>
          </a:xfrm>
          <a:prstGeom prst="rect">
            <a:avLst/>
          </a:prstGeom>
          <a:noFill/>
          <a:ln/>
        </p:spPr>
        <p:txBody>
          <a:bodyPr wrap="non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Plots True Positive Rate vs. False Positive Rate.</a:t>
            </a:r>
            <a:endParaRPr lang="en-US" sz="1350" dirty="0"/>
          </a:p>
        </p:txBody>
      </p:sp>
      <p:pic>
        <p:nvPicPr>
          <p:cNvPr id="10" name="Image 3" descr="preencoded.png">    </p:cNvPr>
          <p:cNvPicPr>
            <a:picLocks noChangeAspect="1"/>
          </p:cNvPicPr>
          <p:nvPr/>
        </p:nvPicPr>
        <p:blipFill>
          <a:blip r:embed="rId4"/>
          <a:stretch>
            <a:fillRect/>
          </a:stretch>
        </p:blipFill>
        <p:spPr>
          <a:xfrm>
            <a:off x="609838" y="5849064"/>
            <a:ext cx="435650" cy="435650"/>
          </a:xfrm>
          <a:prstGeom prst="rect">
            <a:avLst/>
          </a:prstGeom>
        </p:spPr>
      </p:pic>
      <p:sp>
        <p:nvSpPr>
          <p:cNvPr id="11" name="Text 5"/>
          <p:cNvSpPr/>
          <p:nvPr/>
        </p:nvSpPr>
        <p:spPr>
          <a:xfrm>
            <a:off x="1219676" y="5922050"/>
            <a:ext cx="2178248" cy="272296"/>
          </a:xfrm>
          <a:prstGeom prst="rect">
            <a:avLst/>
          </a:prstGeom>
          <a:noFill/>
          <a:ln/>
        </p:spPr>
        <p:txBody>
          <a:bodyPr wrap="none" lIns="0" tIns="0" rIns="0" bIns="0" rtlCol="0" anchor="t"/>
          <a:lstStyle/>
          <a:p>
            <a:pPr algn="l" indent="0" marL="0">
              <a:lnSpc>
                <a:spcPts val="2100"/>
              </a:lnSpc>
              <a:buNone/>
            </a:pPr>
            <a:r>
              <a:rPr lang="en-US" sz="1700" dirty="0">
                <a:solidFill>
                  <a:srgbClr val="15213F"/>
                </a:solidFill>
                <a:latin typeface="Roboto Slab" pitchFamily="34" charset="0"/>
                <a:ea typeface="Roboto Slab" pitchFamily="34" charset="-122"/>
                <a:cs typeface="Roboto Slab" pitchFamily="34" charset="-120"/>
              </a:rPr>
              <a:t>AUC</a:t>
            </a:r>
            <a:endParaRPr lang="en-US" sz="1700" dirty="0"/>
          </a:p>
        </p:txBody>
      </p:sp>
      <p:sp>
        <p:nvSpPr>
          <p:cNvPr id="12" name="Text 6"/>
          <p:cNvSpPr/>
          <p:nvPr/>
        </p:nvSpPr>
        <p:spPr>
          <a:xfrm>
            <a:off x="1219676" y="6298882"/>
            <a:ext cx="12800886" cy="557689"/>
          </a:xfrm>
          <a:prstGeom prst="rect">
            <a:avLst/>
          </a:prstGeom>
          <a:noFill/>
          <a:ln/>
        </p:spPr>
        <p:txBody>
          <a:bodyPr wrap="squar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Area Under the ROC Curve; higher AUC implies better model. It represents the probability that the classifier will rank a randomly chosen positive instance higher than a randomly chosen negative instance.</a:t>
            </a:r>
            <a:endParaRPr lang="en-US" sz="1350" dirty="0"/>
          </a:p>
        </p:txBody>
      </p:sp>
      <p:sp>
        <p:nvSpPr>
          <p:cNvPr id="13" name="Text 7"/>
          <p:cNvSpPr/>
          <p:nvPr/>
        </p:nvSpPr>
        <p:spPr>
          <a:xfrm>
            <a:off x="609838" y="7052548"/>
            <a:ext cx="13410724" cy="557689"/>
          </a:xfrm>
          <a:prstGeom prst="rect">
            <a:avLst/>
          </a:prstGeom>
          <a:noFill/>
          <a:ln/>
        </p:spPr>
        <p:txBody>
          <a:bodyPr wrap="square" lIns="0" tIns="0" rIns="0" bIns="0" rtlCol="0" anchor="t"/>
          <a:lstStyle/>
          <a:p>
            <a:pPr algn="l" indent="0" marL="0">
              <a:lnSpc>
                <a:spcPts val="2150"/>
              </a:lnSpc>
              <a:buNone/>
            </a:pPr>
            <a:r>
              <a:rPr lang="en-US" sz="1350" dirty="0">
                <a:solidFill>
                  <a:srgbClr val="15213F"/>
                </a:solidFill>
                <a:latin typeface="Roboto" pitchFamily="34" charset="0"/>
                <a:ea typeface="Roboto" pitchFamily="34" charset="-122"/>
                <a:cs typeface="Roboto" pitchFamily="34" charset="-120"/>
              </a:rPr>
              <a:t>Specificity focuses on how well a model identifies true negatives. The ROC Curve visualizes classifier performance across all thresholds, plotting the True Positive Rate against the False Positive Rate. The Area Under the Curve (AUC) quantifies the overall performance of the classifier; a higher AUC indicates a better model.</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5098" y="616863"/>
            <a:ext cx="8902541" cy="700921"/>
          </a:xfrm>
          <a:prstGeom prst="rect">
            <a:avLst/>
          </a:prstGeom>
          <a:noFill/>
          <a:ln/>
        </p:spPr>
        <p:txBody>
          <a:bodyPr wrap="none" lIns="0" tIns="0" rIns="0" bIns="0" rtlCol="0" anchor="t"/>
          <a:lstStyle/>
          <a:p>
            <a:pPr algn="l" indent="0" marL="0">
              <a:lnSpc>
                <a:spcPts val="5500"/>
              </a:lnSpc>
              <a:buNone/>
            </a:pPr>
            <a:r>
              <a:rPr lang="en-US" sz="4400" dirty="0">
                <a:solidFill>
                  <a:srgbClr val="3257B8"/>
                </a:solidFill>
                <a:latin typeface="Roboto Slab" pitchFamily="34" charset="0"/>
                <a:ea typeface="Roboto Slab" pitchFamily="34" charset="-122"/>
                <a:cs typeface="Roboto Slab" pitchFamily="34" charset="-120"/>
              </a:rPr>
              <a:t>Regression Metrics: MAE &amp; RMSE</a:t>
            </a:r>
            <a:endParaRPr lang="en-US" sz="4400" dirty="0"/>
          </a:p>
        </p:txBody>
      </p:sp>
      <p:sp>
        <p:nvSpPr>
          <p:cNvPr id="3" name="Text 1"/>
          <p:cNvSpPr/>
          <p:nvPr/>
        </p:nvSpPr>
        <p:spPr>
          <a:xfrm>
            <a:off x="933926" y="3450550"/>
            <a:ext cx="3647123" cy="350401"/>
          </a:xfrm>
          <a:prstGeom prst="rect">
            <a:avLst/>
          </a:prstGeom>
          <a:noFill/>
          <a:ln/>
        </p:spPr>
        <p:txBody>
          <a:bodyPr wrap="none" lIns="0" tIns="0" rIns="0" bIns="0" rtlCol="0" anchor="t"/>
          <a:lstStyle/>
          <a:p>
            <a:pPr algn="r"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MAE (Mean Absolute Error)</a:t>
            </a:r>
            <a:endParaRPr lang="en-US" sz="2200" dirty="0"/>
          </a:p>
        </p:txBody>
      </p:sp>
      <p:sp>
        <p:nvSpPr>
          <p:cNvPr id="4" name="Text 2"/>
          <p:cNvSpPr/>
          <p:nvPr/>
        </p:nvSpPr>
        <p:spPr>
          <a:xfrm>
            <a:off x="785098" y="3935492"/>
            <a:ext cx="3795951" cy="717709"/>
          </a:xfrm>
          <a:prstGeom prst="rect">
            <a:avLst/>
          </a:prstGeom>
          <a:noFill/>
          <a:ln/>
        </p:spPr>
        <p:txBody>
          <a:bodyPr wrap="square" lIns="0" tIns="0" rIns="0" bIns="0" rtlCol="0" anchor="t"/>
          <a:lstStyle/>
          <a:p>
            <a:pPr algn="r" indent="0" marL="0">
              <a:lnSpc>
                <a:spcPts val="2800"/>
              </a:lnSpc>
              <a:buNone/>
            </a:pPr>
            <a:r>
              <a:rPr lang="en-US" sz="1750" dirty="0">
                <a:solidFill>
                  <a:srgbClr val="15213F"/>
                </a:solidFill>
                <a:latin typeface="Roboto" pitchFamily="34" charset="0"/>
                <a:ea typeface="Roboto" pitchFamily="34" charset="-122"/>
                <a:cs typeface="Roboto" pitchFamily="34" charset="-120"/>
              </a:rPr>
              <a:t>Average of absolute errors. It's robust to outliers.</a:t>
            </a:r>
            <a:endParaRPr lang="en-US" sz="1750" dirty="0"/>
          </a:p>
        </p:txBody>
      </p:sp>
      <p:pic>
        <p:nvPicPr>
          <p:cNvPr id="5" name="Image 0" descr="preencoded.png">    </p:cNvPr>
          <p:cNvPicPr>
            <a:picLocks noChangeAspect="1"/>
          </p:cNvPicPr>
          <p:nvPr/>
        </p:nvPicPr>
        <p:blipFill>
          <a:blip r:embed="rId1"/>
          <a:stretch>
            <a:fillRect/>
          </a:stretch>
        </p:blipFill>
        <p:spPr>
          <a:xfrm>
            <a:off x="5029676" y="1766411"/>
            <a:ext cx="4571048" cy="4571048"/>
          </a:xfrm>
          <a:prstGeom prst="rect">
            <a:avLst/>
          </a:prstGeom>
        </p:spPr>
      </p:pic>
      <p:pic>
        <p:nvPicPr>
          <p:cNvPr id="6" name="Image 1" descr="preencoded.png">    </p:cNvPr>
          <p:cNvPicPr>
            <a:picLocks noChangeAspect="1"/>
          </p:cNvPicPr>
          <p:nvPr/>
        </p:nvPicPr>
        <p:blipFill>
          <a:blip r:embed="rId2"/>
          <a:stretch>
            <a:fillRect/>
          </a:stretch>
        </p:blipFill>
        <p:spPr>
          <a:xfrm>
            <a:off x="5571173" y="3566993"/>
            <a:ext cx="335637" cy="419576"/>
          </a:xfrm>
          <a:prstGeom prst="rect">
            <a:avLst/>
          </a:prstGeom>
        </p:spPr>
      </p:pic>
      <p:sp>
        <p:nvSpPr>
          <p:cNvPr id="7" name="Text 3"/>
          <p:cNvSpPr/>
          <p:nvPr/>
        </p:nvSpPr>
        <p:spPr>
          <a:xfrm>
            <a:off x="9937194" y="2136100"/>
            <a:ext cx="3908107" cy="700802"/>
          </a:xfrm>
          <a:prstGeom prst="rect">
            <a:avLst/>
          </a:prstGeom>
          <a:noFill/>
          <a:ln/>
        </p:spPr>
        <p:txBody>
          <a:bodyPr wrap="squar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RMSE (Root Mean Squared Error)</a:t>
            </a:r>
            <a:endParaRPr lang="en-US" sz="2200" dirty="0"/>
          </a:p>
        </p:txBody>
      </p:sp>
      <p:sp>
        <p:nvSpPr>
          <p:cNvPr id="8" name="Text 4"/>
          <p:cNvSpPr/>
          <p:nvPr/>
        </p:nvSpPr>
        <p:spPr>
          <a:xfrm>
            <a:off x="9937194" y="2971443"/>
            <a:ext cx="3908107" cy="717709"/>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Roboto" pitchFamily="34" charset="0"/>
                <a:ea typeface="Roboto" pitchFamily="34" charset="-122"/>
                <a:cs typeface="Roboto" pitchFamily="34" charset="-120"/>
              </a:rPr>
              <a:t>Square root of mean squared errors. Penalizes larger errors more severely.</a:t>
            </a:r>
            <a:endParaRPr lang="en-US" sz="1750" dirty="0"/>
          </a:p>
        </p:txBody>
      </p:sp>
      <p:pic>
        <p:nvPicPr>
          <p:cNvPr id="9" name="Image 2" descr="preencoded.png">    </p:cNvPr>
          <p:cNvPicPr>
            <a:picLocks noChangeAspect="1"/>
          </p:cNvPicPr>
          <p:nvPr/>
        </p:nvPicPr>
        <p:blipFill>
          <a:blip r:embed="rId3"/>
          <a:stretch>
            <a:fillRect/>
          </a:stretch>
        </p:blipFill>
        <p:spPr>
          <a:xfrm>
            <a:off x="5029676" y="1766411"/>
            <a:ext cx="4571048" cy="4571048"/>
          </a:xfrm>
          <a:prstGeom prst="rect">
            <a:avLst/>
          </a:prstGeom>
        </p:spPr>
      </p:pic>
      <p:pic>
        <p:nvPicPr>
          <p:cNvPr id="10" name="Image 3" descr="preencoded.png">    </p:cNvPr>
          <p:cNvPicPr>
            <a:picLocks noChangeAspect="1"/>
          </p:cNvPicPr>
          <p:nvPr/>
        </p:nvPicPr>
        <p:blipFill>
          <a:blip r:embed="rId4"/>
          <a:stretch>
            <a:fillRect/>
          </a:stretch>
        </p:blipFill>
        <p:spPr>
          <a:xfrm>
            <a:off x="8173522" y="2614732"/>
            <a:ext cx="335637" cy="419576"/>
          </a:xfrm>
          <a:prstGeom prst="rect">
            <a:avLst/>
          </a:prstGeom>
        </p:spPr>
      </p:pic>
      <p:sp>
        <p:nvSpPr>
          <p:cNvPr id="11" name="Text 5"/>
          <p:cNvSpPr/>
          <p:nvPr/>
        </p:nvSpPr>
        <p:spPr>
          <a:xfrm>
            <a:off x="9937194" y="4765000"/>
            <a:ext cx="2804160" cy="350401"/>
          </a:xfrm>
          <a:prstGeom prst="rect">
            <a:avLst/>
          </a:prstGeom>
          <a:noFill/>
          <a:ln/>
        </p:spPr>
        <p:txBody>
          <a:bodyPr wrap="none" lIns="0" tIns="0" rIns="0" bIns="0" rtlCol="0" anchor="t"/>
          <a:lstStyle/>
          <a:p>
            <a:pPr algn="l" indent="0" marL="0">
              <a:lnSpc>
                <a:spcPts val="2750"/>
              </a:lnSpc>
              <a:buNone/>
            </a:pPr>
            <a:r>
              <a:rPr lang="en-US" sz="2200" dirty="0">
                <a:solidFill>
                  <a:srgbClr val="15213F"/>
                </a:solidFill>
                <a:latin typeface="Roboto Slab" pitchFamily="34" charset="0"/>
                <a:ea typeface="Roboto Slab" pitchFamily="34" charset="-122"/>
                <a:cs typeface="Roboto Slab" pitchFamily="34" charset="-120"/>
              </a:rPr>
              <a:t>Use Cases</a:t>
            </a:r>
            <a:endParaRPr lang="en-US" sz="2200" dirty="0"/>
          </a:p>
        </p:txBody>
      </p:sp>
      <p:sp>
        <p:nvSpPr>
          <p:cNvPr id="12" name="Text 6"/>
          <p:cNvSpPr/>
          <p:nvPr/>
        </p:nvSpPr>
        <p:spPr>
          <a:xfrm>
            <a:off x="9937194" y="5249942"/>
            <a:ext cx="3908107" cy="717709"/>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Roboto" pitchFamily="34" charset="0"/>
                <a:ea typeface="Roboto" pitchFamily="34" charset="-122"/>
                <a:cs typeface="Roboto" pitchFamily="34" charset="-120"/>
              </a:rPr>
              <a:t>Ideal for continuous target variables, like predicting house prices.</a:t>
            </a:r>
            <a:endParaRPr lang="en-US" sz="1750" dirty="0"/>
          </a:p>
        </p:txBody>
      </p:sp>
      <p:pic>
        <p:nvPicPr>
          <p:cNvPr id="13" name="Image 4" descr="preencoded.png">    </p:cNvPr>
          <p:cNvPicPr>
            <a:picLocks noChangeAspect="1"/>
          </p:cNvPicPr>
          <p:nvPr/>
        </p:nvPicPr>
        <p:blipFill>
          <a:blip r:embed="rId5"/>
          <a:stretch>
            <a:fillRect/>
          </a:stretch>
        </p:blipFill>
        <p:spPr>
          <a:xfrm>
            <a:off x="5029676" y="1766411"/>
            <a:ext cx="4571048" cy="4571048"/>
          </a:xfrm>
          <a:prstGeom prst="rect">
            <a:avLst/>
          </a:prstGeom>
        </p:spPr>
      </p:pic>
      <p:pic>
        <p:nvPicPr>
          <p:cNvPr id="14" name="Image 5" descr="preencoded.png">    </p:cNvPr>
          <p:cNvPicPr>
            <a:picLocks noChangeAspect="1"/>
          </p:cNvPicPr>
          <p:nvPr/>
        </p:nvPicPr>
        <p:blipFill>
          <a:blip r:embed="rId6"/>
          <a:stretch>
            <a:fillRect/>
          </a:stretch>
        </p:blipFill>
        <p:spPr>
          <a:xfrm>
            <a:off x="7697033" y="5344478"/>
            <a:ext cx="335637" cy="419576"/>
          </a:xfrm>
          <a:prstGeom prst="rect">
            <a:avLst/>
          </a:prstGeom>
        </p:spPr>
      </p:pic>
      <p:sp>
        <p:nvSpPr>
          <p:cNvPr id="15" name="Text 7"/>
          <p:cNvSpPr/>
          <p:nvPr/>
        </p:nvSpPr>
        <p:spPr>
          <a:xfrm>
            <a:off x="785098" y="6589752"/>
            <a:ext cx="13060204" cy="1076563"/>
          </a:xfrm>
          <a:prstGeom prst="rect">
            <a:avLst/>
          </a:prstGeom>
          <a:noFill/>
          <a:ln/>
        </p:spPr>
        <p:txBody>
          <a:bodyPr wrap="square" lIns="0" tIns="0" rIns="0" bIns="0" rtlCol="0" anchor="t"/>
          <a:lstStyle/>
          <a:p>
            <a:pPr algn="l" indent="0" marL="0">
              <a:lnSpc>
                <a:spcPts val="2800"/>
              </a:lnSpc>
              <a:buNone/>
            </a:pPr>
            <a:r>
              <a:rPr lang="en-US" sz="1750" dirty="0">
                <a:solidFill>
                  <a:srgbClr val="15213F"/>
                </a:solidFill>
                <a:latin typeface="Roboto" pitchFamily="34" charset="0"/>
                <a:ea typeface="Roboto" pitchFamily="34" charset="-122"/>
                <a:cs typeface="Roboto" pitchFamily="34" charset="-120"/>
              </a:rPr>
              <a:t>For continuous target variables, such as house price prediction, Mean Absolute Error (MAE) and Root Mean Squared Error (RMSE) are key. MAE calculates the average of absolute errors, making it robust to outliers. RMSE, however, penalizes larger errors more, as it squares the errors before averaging.</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2025-05-25T10:33:08Z</dcterms:created>
  <dcterms:modified xsi:type="dcterms:W3CDTF">2025-05-25T10:33:08Z</dcterms:modified>
</cp:coreProperties>
</file>